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xml" ContentType="application/inkml+xml"/>
  <Override PartName="/ppt/notesSlides/notesSlide20.xml" ContentType="application/vnd.openxmlformats-officedocument.presentationml.notesSlide+xml"/>
  <Override PartName="/ppt/ink/ink3.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803" r:id="rId2"/>
    <p:sldMasterId id="2147484840" r:id="rId3"/>
    <p:sldMasterId id="2147484876" r:id="rId4"/>
  </p:sldMasterIdLst>
  <p:notesMasterIdLst>
    <p:notesMasterId r:id="rId31"/>
  </p:notesMasterIdLst>
  <p:handoutMasterIdLst>
    <p:handoutMasterId r:id="rId32"/>
  </p:handoutMasterIdLst>
  <p:sldIdLst>
    <p:sldId id="1861" r:id="rId5"/>
    <p:sldId id="11714" r:id="rId6"/>
    <p:sldId id="11713" r:id="rId7"/>
    <p:sldId id="11668" r:id="rId8"/>
    <p:sldId id="11680" r:id="rId9"/>
    <p:sldId id="11671" r:id="rId10"/>
    <p:sldId id="11734" r:id="rId11"/>
    <p:sldId id="11735" r:id="rId12"/>
    <p:sldId id="11737" r:id="rId13"/>
    <p:sldId id="11730" r:id="rId14"/>
    <p:sldId id="1928" r:id="rId15"/>
    <p:sldId id="1929" r:id="rId16"/>
    <p:sldId id="2233" r:id="rId17"/>
    <p:sldId id="279" r:id="rId18"/>
    <p:sldId id="2231" r:id="rId19"/>
    <p:sldId id="2232" r:id="rId20"/>
    <p:sldId id="2230" r:id="rId21"/>
    <p:sldId id="2229" r:id="rId22"/>
    <p:sldId id="1915" r:id="rId23"/>
    <p:sldId id="1936" r:id="rId24"/>
    <p:sldId id="11045" r:id="rId25"/>
    <p:sldId id="11739" r:id="rId26"/>
    <p:sldId id="1983" r:id="rId27"/>
    <p:sldId id="11738" r:id="rId28"/>
    <p:sldId id="11065" r:id="rId29"/>
    <p:sldId id="11740"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Identity Airift Speaker Template" id="{38B656EC-D568-4EF7-8842-9FA1AE1192C9}">
          <p14:sldIdLst/>
        </p14:section>
        <p14:section name="Microsoft Graph, what and why" id="{13EE70F5-78A7-4BEE-B5C8-8E091BA81914}">
          <p14:sldIdLst>
            <p14:sldId id="1861"/>
            <p14:sldId id="11714"/>
            <p14:sldId id="11713"/>
            <p14:sldId id="11668"/>
            <p14:sldId id="11680"/>
            <p14:sldId id="11671"/>
            <p14:sldId id="11734"/>
            <p14:sldId id="11735"/>
            <p14:sldId id="11737"/>
            <p14:sldId id="11730"/>
          </p14:sldIdLst>
        </p14:section>
        <p14:section name="Getting started" id="{48258B12-E916-49F9-89C5-6E60FB84A3FC}">
          <p14:sldIdLst/>
        </p14:section>
        <p14:section name="Tips and Tricks" id="{9C53689E-F28C-4140-B69D-E40810A7CEF3}">
          <p14:sldIdLst>
            <p14:sldId id="1928"/>
            <p14:sldId id="1929"/>
            <p14:sldId id="2233"/>
            <p14:sldId id="279"/>
            <p14:sldId id="2231"/>
            <p14:sldId id="2232"/>
            <p14:sldId id="2230"/>
            <p14:sldId id="2229"/>
            <p14:sldId id="1915"/>
            <p14:sldId id="1936"/>
            <p14:sldId id="11045"/>
            <p14:sldId id="11739"/>
            <p14:sldId id="1983"/>
            <p14:sldId id="11738"/>
          </p14:sldIdLst>
        </p14:section>
        <p14:section name="Announcements and roadmap" id="{13EB9715-6DA8-4ECD-9A9D-F82FB7689E0A}">
          <p14:sldIdLst>
            <p14:sldId id="11065"/>
            <p14:sldId id="11740"/>
          </p14:sldIdLst>
        </p14:section>
        <p14:section name="Closing" id="{6C9AF169-E10B-4F6D-ABD7-5E1F60DD8A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F2F2F"/>
    <a:srgbClr val="0078D4"/>
    <a:srgbClr val="50E6FF"/>
    <a:srgbClr val="243A5E"/>
    <a:srgbClr val="054B16"/>
    <a:srgbClr val="9BF00B"/>
    <a:srgbClr val="FEF0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29" autoAdjust="0"/>
    <p:restoredTop sz="84959" autoAdjust="0"/>
  </p:normalViewPr>
  <p:slideViewPr>
    <p:cSldViewPr snapToGrid="0">
      <p:cViewPr varScale="1">
        <p:scale>
          <a:sx n="132" d="100"/>
          <a:sy n="132" d="100"/>
        </p:scale>
        <p:origin x="1230" y="13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2/24/2022 9:55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2T20:43:15.100"/>
    </inkml:context>
    <inkml:brush xml:id="br0">
      <inkml:brushProperty name="width" value="0.2" units="cm"/>
      <inkml:brushProperty name="height" value="0.2" units="cm"/>
      <inkml:brushProperty name="color" value="#E71224"/>
    </inkml:brush>
  </inkml:definitions>
  <inkml:trace contextRef="#ctx0" brushRef="#br0">6514 241 2944,'1'-1'103,"0"-1"-1,0 0 1,-1 0 0,1 0 0,-1 0-1,1 0 1,-1 0 0,0 0 0,0 0-1,0 0 1,0 0 0,0 0-1,0 0 1,0 0 0,-1 0 0,1 0-1,-1 0 1,0 0 0,1 0 0,-1 1-1,0-1 1,0 0 0,-1-1-103,-1 0 308,0-1 0,0 1-1,-1-1 1,0 1 0,0 0 0,1 0 0,-2 0 0,1 1 0,0-1 0,-3 0-308,-8-4 467,-1 2 0,1-1 0,-1 2 1,0 0-1,0 1 0,-10-1-467,-122-21 1563,-341 8 1273,333 15-2147,-280 8 2054,-14 20-2743,412-23 78,-234 20 544,1 13 1,2 10-1,-36 21-622,-10 16 248,4 14 0,-137 69-248,241-79 81,-148 86-81,237-106-9,3 5-1,3 5 1,-51 48 9,-222 200-5,277-230 17,4 5 1,6 4-1,4 4 0,5 4 1,5 3-1,-59 111-12,107-158 34,3 0-1,3 2 0,3 2 0,-3 25-33,-3 30 3,5 2 0,6 9-3,10-45-4,4 0-1,4 1 1,4-1 0,7 23 4,-2-65 7,3-1 0,2 0-1,2 0 1,2-1 0,3-1 0,1 0 0,3-1-1,17 26-6,3-9 34,2-2-1,3-2 1,3-1-1,2-3 0,3-2 1,34 25-34,-17-21 32,2-4 1,3-2-1,3-4 1,1-3-1,30 9-32,63 20 37,4-7-1,2-8 1,2-7-1,3-8 1,2-7-1,1-8 1,45-5-37,98 1 128,0-14 0,1-15 0,-1-12 0,169-36-128,-86-16 171,-4-17-1,240-87-170,-223 30 264,-160 50-58,-28 8-6,-4-11 0,-4-9 0,-5-10 0,66-52-200,371-260 682,-510 316-485,-6-7 1,-5-6-1,16-27-197,-65 52 137,-4-3-1,-6-4 0,-4-3 1,-5-4-1,-6-2 0,-5-3 1,0-13-137,-12 16 129,-5-3 1,14-68-130,-44 124 72,-2 0 1,-4-2-1,-2 1 0,-3-1 1,-3 1-1,-3-1-72,-4-9 112,-4 0 0,-3 2 0,-4-1 0,-3 2 0,-15-35-112,-8-1 208,-5 2 0,-4 1 0,-16-16-208,45 82 25,-1 2 0,-2 0 0,-2 1 0,-1 2 0,-1 0 0,-2 2 0,-1 2 0,-8-4-25,-3 1 27,-2 2 0,-1 1 0,-1 3 1,-1 2-1,-1 2 0,-24-5-27,-22-3 2,-2 4 1,0 4 0,-1 5 0,-1 4-1,0 3 1,-26 5-3,-15 6-16,0 5 0,1 7 0,1 5 0,-25 11 16,13 6-125,3 5 0,-19 15 125,-284 117-1362,364-138 851,-54 21-852,-193 74-3876,119-61-910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2/24/2022 9:55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2/24/2022 9:55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11</a:t>
            </a:fld>
            <a:endParaRPr lang="en-US">
              <a:solidFill>
                <a:prstClr val="black"/>
              </a:solidFill>
            </a:endParaRPr>
          </a:p>
        </p:txBody>
      </p:sp>
    </p:spTree>
    <p:extLst>
      <p:ext uri="{BB962C8B-B14F-4D97-AF65-F5344CB8AC3E}">
        <p14:creationId xmlns:p14="http://schemas.microsoft.com/office/powerpoint/2010/main" val="1337144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2/24/2022 9:55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12</a:t>
            </a:fld>
            <a:endParaRPr lang="en-US">
              <a:solidFill>
                <a:prstClr val="black"/>
              </a:solidFill>
            </a:endParaRPr>
          </a:p>
        </p:txBody>
      </p:sp>
    </p:spTree>
    <p:extLst>
      <p:ext uri="{BB962C8B-B14F-4D97-AF65-F5344CB8AC3E}">
        <p14:creationId xmlns:p14="http://schemas.microsoft.com/office/powerpoint/2010/main" val="265887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041388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2/24/2022 9:55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14</a:t>
            </a:fld>
            <a:endParaRPr lang="en-US">
              <a:solidFill>
                <a:prstClr val="black"/>
              </a:solidFill>
            </a:endParaRPr>
          </a:p>
        </p:txBody>
      </p:sp>
    </p:spTree>
    <p:extLst>
      <p:ext uri="{BB962C8B-B14F-4D97-AF65-F5344CB8AC3E}">
        <p14:creationId xmlns:p14="http://schemas.microsoft.com/office/powerpoint/2010/main" val="3495598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2/24/2022 9:55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52876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4293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24882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72994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2/24/2022 9:55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20</a:t>
            </a:fld>
            <a:endParaRPr lang="en-US">
              <a:solidFill>
                <a:prstClr val="black"/>
              </a:solidFill>
            </a:endParaRPr>
          </a:p>
        </p:txBody>
      </p:sp>
    </p:spTree>
    <p:extLst>
      <p:ext uri="{BB962C8B-B14F-4D97-AF65-F5344CB8AC3E}">
        <p14:creationId xmlns:p14="http://schemas.microsoft.com/office/powerpoint/2010/main" val="1302732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2/24/2022 9:55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21</a:t>
            </a:fld>
            <a:endParaRPr lang="en-US">
              <a:solidFill>
                <a:prstClr val="black"/>
              </a:solidFill>
            </a:endParaRPr>
          </a:p>
        </p:txBody>
      </p:sp>
    </p:spTree>
    <p:extLst>
      <p:ext uri="{BB962C8B-B14F-4D97-AF65-F5344CB8AC3E}">
        <p14:creationId xmlns:p14="http://schemas.microsoft.com/office/powerpoint/2010/main" val="16858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63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2/24/2022 9:55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787532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46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3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550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75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43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683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emf"/><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7.emf"/><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6" name="TextBox 5">
            <a:extLst>
              <a:ext uri="{FF2B5EF4-FFF2-40B4-BE49-F238E27FC236}">
                <a16:creationId xmlns:a16="http://schemas.microsoft.com/office/drawing/2014/main" id="{1DD008C7-B4DF-4925-AB79-3B9CF3624719}"/>
              </a:ext>
            </a:extLst>
          </p:cNvPr>
          <p:cNvSpPr txBox="1"/>
          <p:nvPr userDrawn="1"/>
        </p:nvSpPr>
        <p:spPr>
          <a:xfrm>
            <a:off x="584200" y="3917858"/>
            <a:ext cx="9562910" cy="677108"/>
          </a:xfrm>
          <a:prstGeom prst="rect">
            <a:avLst/>
          </a:prstGeom>
          <a:noFill/>
        </p:spPr>
        <p:txBody>
          <a:bodyPr wrap="square" lIns="0" tIns="0" rIns="0" bIns="0" rtlCol="0">
            <a:spAutoFit/>
          </a:bodyPr>
          <a:lstStyle/>
          <a:p>
            <a:pPr algn="l"/>
            <a:r>
              <a:rPr lang="en-US" sz="4400">
                <a:gradFill>
                  <a:gsLst>
                    <a:gs pos="2917">
                      <a:schemeClr val="tx1"/>
                    </a:gs>
                    <a:gs pos="30000">
                      <a:schemeClr val="tx1"/>
                    </a:gs>
                  </a:gsLst>
                  <a:lin ang="5400000" scaled="0"/>
                </a:gradFill>
                <a:latin typeface="+mj-lt"/>
              </a:rPr>
              <a:t>Identity-driven Security Airlift </a:t>
            </a:r>
          </a:p>
        </p:txBody>
      </p:sp>
      <p:sp>
        <p:nvSpPr>
          <p:cNvPr id="10" name="TextBox 9">
            <a:extLst>
              <a:ext uri="{FF2B5EF4-FFF2-40B4-BE49-F238E27FC236}">
                <a16:creationId xmlns:a16="http://schemas.microsoft.com/office/drawing/2014/main" id="{0EB34772-4281-433C-90F1-76DC65C1330C}"/>
              </a:ext>
            </a:extLst>
          </p:cNvPr>
          <p:cNvSpPr txBox="1"/>
          <p:nvPr userDrawn="1"/>
        </p:nvSpPr>
        <p:spPr>
          <a:xfrm>
            <a:off x="592746" y="4672872"/>
            <a:ext cx="6607230" cy="153888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mn-lt"/>
              </a:rPr>
              <a:t>September 17-19, 2019 | Bellevue, WA  |  Hyatt Regency</a:t>
            </a:r>
          </a:p>
          <a:p>
            <a:pPr algn="l"/>
            <a:endParaRPr lang="en-US" sz="2000">
              <a:gradFill>
                <a:gsLst>
                  <a:gs pos="2917">
                    <a:schemeClr val="tx1"/>
                  </a:gs>
                  <a:gs pos="30000">
                    <a:schemeClr val="tx1"/>
                  </a:gs>
                </a:gsLst>
                <a:lin ang="5400000" scaled="0"/>
              </a:gradFill>
              <a:latin typeface="+mn-lt"/>
            </a:endParaRPr>
          </a:p>
          <a:p>
            <a:pPr algn="l"/>
            <a:endParaRPr lang="en-US" sz="2000">
              <a:gradFill>
                <a:gsLst>
                  <a:gs pos="2917">
                    <a:schemeClr val="tx1"/>
                  </a:gs>
                  <a:gs pos="30000">
                    <a:schemeClr val="tx1"/>
                  </a:gs>
                </a:gsLst>
                <a:lin ang="5400000" scaled="0"/>
              </a:gradFill>
              <a:latin typeface="+mn-lt"/>
            </a:endParaRPr>
          </a:p>
          <a:p>
            <a:pPr algn="l"/>
            <a:r>
              <a:rPr lang="en-US" sz="2000">
                <a:gradFill>
                  <a:gsLst>
                    <a:gs pos="2917">
                      <a:schemeClr val="tx1"/>
                    </a:gs>
                    <a:gs pos="30000">
                      <a:schemeClr val="tx1"/>
                    </a:gs>
                  </a:gsLst>
                  <a:lin ang="5400000" scaled="0"/>
                </a:gradFill>
                <a:latin typeface="+mn-lt"/>
              </a:rPr>
              <a:t>T-1 Staff Know Before You Go</a:t>
            </a:r>
          </a:p>
          <a:p>
            <a:pPr algn="l"/>
            <a:r>
              <a:rPr lang="en-US" sz="2000">
                <a:gradFill>
                  <a:gsLst>
                    <a:gs pos="2917">
                      <a:schemeClr val="tx1"/>
                    </a:gs>
                    <a:gs pos="30000">
                      <a:schemeClr val="tx1"/>
                    </a:gs>
                  </a:gsLst>
                  <a:lin ang="5400000" scaled="0"/>
                </a:gradFill>
                <a:latin typeface="+mn-lt"/>
              </a:rPr>
              <a:t>September 10, 2019</a:t>
            </a:r>
          </a:p>
        </p:txBody>
      </p:sp>
      <p:grpSp>
        <p:nvGrpSpPr>
          <p:cNvPr id="4" name="Group 3">
            <a:extLst>
              <a:ext uri="{FF2B5EF4-FFF2-40B4-BE49-F238E27FC236}">
                <a16:creationId xmlns:a16="http://schemas.microsoft.com/office/drawing/2014/main" id="{BBBDB267-7DB5-4597-9BFA-E48A1D43BE07}"/>
              </a:ext>
            </a:extLst>
          </p:cNvPr>
          <p:cNvGrpSpPr/>
          <p:nvPr userDrawn="1"/>
        </p:nvGrpSpPr>
        <p:grpSpPr>
          <a:xfrm>
            <a:off x="7191430" y="1037979"/>
            <a:ext cx="4229615" cy="1762226"/>
            <a:chOff x="3406509" y="773711"/>
            <a:chExt cx="4229615" cy="1762226"/>
          </a:xfrm>
        </p:grpSpPr>
        <p:sp>
          <p:nvSpPr>
            <p:cNvPr id="9" name="Freeform 229">
              <a:extLst>
                <a:ext uri="{FF2B5EF4-FFF2-40B4-BE49-F238E27FC236}">
                  <a16:creationId xmlns:a16="http://schemas.microsoft.com/office/drawing/2014/main" id="{D771AEE3-09BA-4691-B95A-F67207CEE34B}"/>
                </a:ext>
              </a:extLst>
            </p:cNvPr>
            <p:cNvSpPr>
              <a:spLocks/>
            </p:cNvSpPr>
            <p:nvPr userDrawn="1"/>
          </p:nvSpPr>
          <p:spPr bwMode="auto">
            <a:xfrm>
              <a:off x="4555876" y="773711"/>
              <a:ext cx="3080248" cy="1762226"/>
            </a:xfrm>
            <a:custGeom>
              <a:avLst/>
              <a:gdLst>
                <a:gd name="T0" fmla="*/ 123 w 138"/>
                <a:gd name="T1" fmla="*/ 49 h 79"/>
                <a:gd name="T2" fmla="*/ 115 w 138"/>
                <a:gd name="T3" fmla="*/ 51 h 79"/>
                <a:gd name="T4" fmla="*/ 117 w 138"/>
                <a:gd name="T5" fmla="*/ 39 h 79"/>
                <a:gd name="T6" fmla="*/ 77 w 138"/>
                <a:gd name="T7" fmla="*/ 0 h 79"/>
                <a:gd name="T8" fmla="*/ 39 w 138"/>
                <a:gd name="T9" fmla="*/ 33 h 79"/>
                <a:gd name="T10" fmla="*/ 25 w 138"/>
                <a:gd name="T11" fmla="*/ 28 h 79"/>
                <a:gd name="T12" fmla="*/ 0 w 138"/>
                <a:gd name="T13" fmla="*/ 54 h 79"/>
                <a:gd name="T14" fmla="*/ 25 w 138"/>
                <a:gd name="T15" fmla="*/ 79 h 79"/>
                <a:gd name="T16" fmla="*/ 123 w 138"/>
                <a:gd name="T17" fmla="*/ 79 h 79"/>
                <a:gd name="T18" fmla="*/ 138 w 138"/>
                <a:gd name="T19" fmla="*/ 64 h 79"/>
                <a:gd name="T20" fmla="*/ 123 w 138"/>
                <a:gd name="T21"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9">
                  <a:moveTo>
                    <a:pt x="123" y="49"/>
                  </a:moveTo>
                  <a:cubicBezTo>
                    <a:pt x="120" y="49"/>
                    <a:pt x="117" y="49"/>
                    <a:pt x="115" y="51"/>
                  </a:cubicBezTo>
                  <a:cubicBezTo>
                    <a:pt x="116" y="47"/>
                    <a:pt x="117" y="43"/>
                    <a:pt x="117" y="39"/>
                  </a:cubicBezTo>
                  <a:cubicBezTo>
                    <a:pt x="117" y="18"/>
                    <a:pt x="99" y="0"/>
                    <a:pt x="77" y="0"/>
                  </a:cubicBezTo>
                  <a:cubicBezTo>
                    <a:pt x="58" y="0"/>
                    <a:pt x="42" y="15"/>
                    <a:pt x="39" y="33"/>
                  </a:cubicBezTo>
                  <a:cubicBezTo>
                    <a:pt x="35" y="30"/>
                    <a:pt x="30" y="28"/>
                    <a:pt x="25" y="28"/>
                  </a:cubicBezTo>
                  <a:cubicBezTo>
                    <a:pt x="11" y="28"/>
                    <a:pt x="0" y="40"/>
                    <a:pt x="0" y="54"/>
                  </a:cubicBezTo>
                  <a:cubicBezTo>
                    <a:pt x="0" y="68"/>
                    <a:pt x="11" y="79"/>
                    <a:pt x="25" y="79"/>
                  </a:cubicBezTo>
                  <a:cubicBezTo>
                    <a:pt x="35" y="79"/>
                    <a:pt x="115" y="79"/>
                    <a:pt x="123" y="79"/>
                  </a:cubicBezTo>
                  <a:cubicBezTo>
                    <a:pt x="131" y="79"/>
                    <a:pt x="138" y="72"/>
                    <a:pt x="138" y="64"/>
                  </a:cubicBezTo>
                  <a:cubicBezTo>
                    <a:pt x="138" y="56"/>
                    <a:pt x="131" y="49"/>
                    <a:pt x="12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850308A4-A533-4425-9B0A-849EB9AE6221}"/>
                </a:ext>
              </a:extLst>
            </p:cNvPr>
            <p:cNvSpPr/>
            <p:nvPr userDrawn="1"/>
          </p:nvSpPr>
          <p:spPr bwMode="auto">
            <a:xfrm>
              <a:off x="3406509" y="773711"/>
              <a:ext cx="2864131" cy="1762225"/>
            </a:xfrm>
            <a:prstGeom prst="rect">
              <a:avLst/>
            </a:prstGeom>
            <a:gradFill flip="none" rotWithShape="1">
              <a:gsLst>
                <a:gs pos="0">
                  <a:schemeClr val="tx1">
                    <a:alpha val="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4B71F105-8400-4B4F-B0EA-51ECE36F59F0}"/>
              </a:ext>
            </a:extLst>
          </p:cNvPr>
          <p:cNvGrpSpPr/>
          <p:nvPr userDrawn="1"/>
        </p:nvGrpSpPr>
        <p:grpSpPr>
          <a:xfrm>
            <a:off x="5476666" y="1786043"/>
            <a:ext cx="4578896" cy="1224839"/>
            <a:chOff x="1691745" y="1521775"/>
            <a:chExt cx="4578896" cy="1224839"/>
          </a:xfrm>
        </p:grpSpPr>
        <p:sp>
          <p:nvSpPr>
            <p:cNvPr id="8" name="Freeform 228">
              <a:extLst>
                <a:ext uri="{FF2B5EF4-FFF2-40B4-BE49-F238E27FC236}">
                  <a16:creationId xmlns:a16="http://schemas.microsoft.com/office/drawing/2014/main" id="{3FB3CB96-6EAA-49B7-8C6E-742F507190DC}"/>
                </a:ext>
              </a:extLst>
            </p:cNvPr>
            <p:cNvSpPr>
              <a:spLocks/>
            </p:cNvSpPr>
            <p:nvPr userDrawn="1"/>
          </p:nvSpPr>
          <p:spPr bwMode="auto">
            <a:xfrm>
              <a:off x="2841111" y="1521775"/>
              <a:ext cx="3429530" cy="1224838"/>
            </a:xfrm>
            <a:custGeom>
              <a:avLst/>
              <a:gdLst>
                <a:gd name="T0" fmla="*/ 185 w 185"/>
                <a:gd name="T1" fmla="*/ 48 h 66"/>
                <a:gd name="T2" fmla="*/ 167 w 185"/>
                <a:gd name="T3" fmla="*/ 66 h 66"/>
                <a:gd name="T4" fmla="*/ 36 w 185"/>
                <a:gd name="T5" fmla="*/ 66 h 66"/>
                <a:gd name="T6" fmla="*/ 3 w 185"/>
                <a:gd name="T7" fmla="*/ 65 h 66"/>
                <a:gd name="T8" fmla="*/ 11 w 185"/>
                <a:gd name="T9" fmla="*/ 33 h 66"/>
                <a:gd name="T10" fmla="*/ 36 w 185"/>
                <a:gd name="T11" fmla="*/ 24 h 66"/>
                <a:gd name="T12" fmla="*/ 51 w 185"/>
                <a:gd name="T13" fmla="*/ 31 h 66"/>
                <a:gd name="T14" fmla="*/ 84 w 185"/>
                <a:gd name="T15" fmla="*/ 0 h 66"/>
                <a:gd name="T16" fmla="*/ 104 w 185"/>
                <a:gd name="T17" fmla="*/ 6 h 66"/>
                <a:gd name="T18" fmla="*/ 108 w 185"/>
                <a:gd name="T19" fmla="*/ 10 h 66"/>
                <a:gd name="T20" fmla="*/ 112 w 185"/>
                <a:gd name="T21" fmla="*/ 15 h 66"/>
                <a:gd name="T22" fmla="*/ 115 w 185"/>
                <a:gd name="T23" fmla="*/ 22 h 66"/>
                <a:gd name="T24" fmla="*/ 116 w 185"/>
                <a:gd name="T25" fmla="*/ 27 h 66"/>
                <a:gd name="T26" fmla="*/ 117 w 185"/>
                <a:gd name="T27" fmla="*/ 27 h 66"/>
                <a:gd name="T28" fmla="*/ 122 w 185"/>
                <a:gd name="T29" fmla="*/ 23 h 66"/>
                <a:gd name="T30" fmla="*/ 132 w 185"/>
                <a:gd name="T31" fmla="*/ 21 h 66"/>
                <a:gd name="T32" fmla="*/ 153 w 185"/>
                <a:gd name="T33" fmla="*/ 38 h 66"/>
                <a:gd name="T34" fmla="*/ 167 w 185"/>
                <a:gd name="T35" fmla="*/ 30 h 66"/>
                <a:gd name="T36" fmla="*/ 185 w 185"/>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6">
                  <a:moveTo>
                    <a:pt x="185" y="48"/>
                  </a:moveTo>
                  <a:cubicBezTo>
                    <a:pt x="185" y="58"/>
                    <a:pt x="177" y="66"/>
                    <a:pt x="167" y="66"/>
                  </a:cubicBezTo>
                  <a:cubicBezTo>
                    <a:pt x="36" y="66"/>
                    <a:pt x="36" y="66"/>
                    <a:pt x="36" y="66"/>
                  </a:cubicBezTo>
                  <a:cubicBezTo>
                    <a:pt x="36" y="66"/>
                    <a:pt x="3" y="66"/>
                    <a:pt x="3" y="65"/>
                  </a:cubicBezTo>
                  <a:cubicBezTo>
                    <a:pt x="0" y="42"/>
                    <a:pt x="11" y="33"/>
                    <a:pt x="11" y="33"/>
                  </a:cubicBezTo>
                  <a:cubicBezTo>
                    <a:pt x="23" y="22"/>
                    <a:pt x="31" y="24"/>
                    <a:pt x="36" y="24"/>
                  </a:cubicBezTo>
                  <a:cubicBezTo>
                    <a:pt x="42" y="24"/>
                    <a:pt x="48" y="27"/>
                    <a:pt x="51" y="31"/>
                  </a:cubicBezTo>
                  <a:cubicBezTo>
                    <a:pt x="52" y="14"/>
                    <a:pt x="66" y="0"/>
                    <a:pt x="84" y="0"/>
                  </a:cubicBezTo>
                  <a:cubicBezTo>
                    <a:pt x="92" y="0"/>
                    <a:pt x="98" y="2"/>
                    <a:pt x="104" y="6"/>
                  </a:cubicBezTo>
                  <a:cubicBezTo>
                    <a:pt x="105" y="8"/>
                    <a:pt x="107" y="9"/>
                    <a:pt x="108" y="10"/>
                  </a:cubicBezTo>
                  <a:cubicBezTo>
                    <a:pt x="109" y="12"/>
                    <a:pt x="110" y="13"/>
                    <a:pt x="112" y="15"/>
                  </a:cubicBezTo>
                  <a:cubicBezTo>
                    <a:pt x="113" y="17"/>
                    <a:pt x="114" y="19"/>
                    <a:pt x="115" y="22"/>
                  </a:cubicBezTo>
                  <a:cubicBezTo>
                    <a:pt x="115" y="24"/>
                    <a:pt x="116" y="26"/>
                    <a:pt x="116" y="27"/>
                  </a:cubicBezTo>
                  <a:cubicBezTo>
                    <a:pt x="116" y="27"/>
                    <a:pt x="116" y="27"/>
                    <a:pt x="117" y="27"/>
                  </a:cubicBezTo>
                  <a:cubicBezTo>
                    <a:pt x="118" y="25"/>
                    <a:pt x="120" y="24"/>
                    <a:pt x="122" y="23"/>
                  </a:cubicBezTo>
                  <a:cubicBezTo>
                    <a:pt x="125" y="22"/>
                    <a:pt x="128" y="21"/>
                    <a:pt x="132" y="21"/>
                  </a:cubicBezTo>
                  <a:cubicBezTo>
                    <a:pt x="142" y="21"/>
                    <a:pt x="151" y="28"/>
                    <a:pt x="153" y="38"/>
                  </a:cubicBezTo>
                  <a:cubicBezTo>
                    <a:pt x="156" y="34"/>
                    <a:pt x="162" y="30"/>
                    <a:pt x="167" y="30"/>
                  </a:cubicBezTo>
                  <a:cubicBezTo>
                    <a:pt x="177" y="30"/>
                    <a:pt x="185" y="38"/>
                    <a:pt x="185"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Oval 2">
              <a:extLst>
                <a:ext uri="{FF2B5EF4-FFF2-40B4-BE49-F238E27FC236}">
                  <a16:creationId xmlns:a16="http://schemas.microsoft.com/office/drawing/2014/main" id="{994455F4-8E38-4104-8752-4A4220F9B9BE}"/>
                </a:ext>
              </a:extLst>
            </p:cNvPr>
            <p:cNvSpPr/>
            <p:nvPr userDrawn="1"/>
          </p:nvSpPr>
          <p:spPr bwMode="auto">
            <a:xfrm>
              <a:off x="3803407" y="1521776"/>
              <a:ext cx="1224838" cy="122483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B020D6C-0875-44E8-BBAD-64078C1D7B80}"/>
                </a:ext>
              </a:extLst>
            </p:cNvPr>
            <p:cNvSpPr/>
            <p:nvPr userDrawn="1"/>
          </p:nvSpPr>
          <p:spPr bwMode="auto">
            <a:xfrm>
              <a:off x="1691745" y="1521775"/>
              <a:ext cx="2733951" cy="1224838"/>
            </a:xfrm>
            <a:prstGeom prst="rect">
              <a:avLst/>
            </a:prstGeom>
            <a:gradFill flip="none" rotWithShape="1">
              <a:gsLst>
                <a:gs pos="0">
                  <a:schemeClr val="accent2">
                    <a:alpha val="0"/>
                  </a:schemeClr>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5732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621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2925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719995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09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2308">
                      <a:schemeClr val="bg1"/>
                    </a:gs>
                    <a:gs pos="75641">
                      <a:schemeClr val="bg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924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5066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173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871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7277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2388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0872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E15183-D36D-4477-93D3-E0263529D6FF}"/>
              </a:ext>
            </a:extLst>
          </p:cNvPr>
          <p:cNvSpPr/>
          <p:nvPr userDrawn="1"/>
        </p:nvSpPr>
        <p:spPr bwMode="auto">
          <a:xfrm>
            <a:off x="1" y="0"/>
            <a:ext cx="700531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0" name="MS logo white - EMF" descr="Microsoft logo white text version">
            <a:extLst>
              <a:ext uri="{FF2B5EF4-FFF2-40B4-BE49-F238E27FC236}">
                <a16:creationId xmlns:a16="http://schemas.microsoft.com/office/drawing/2014/main" id="{337B323B-59D5-4CC9-BDF4-D4DA648196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515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2/24/2022</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2893072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solidFill>
                  <a:schemeClr val="tx1"/>
                </a:solidFill>
              </a:defRPr>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7"/>
            <a:ext cx="6961188" cy="3821983"/>
          </a:xfrm>
        </p:spPr>
        <p:txBody>
          <a:bodyPr/>
          <a:lstStyle>
            <a:lvl1pPr marL="0" indent="0">
              <a:spcAft>
                <a:spcPts val="1200"/>
              </a:spcAft>
              <a:buNone/>
              <a:defRPr sz="2400">
                <a:solidFill>
                  <a:schemeClr val="tx1"/>
                </a:solidFill>
              </a:defRPr>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pic>
        <p:nvPicPr>
          <p:cNvPr id="6" name="MS logo gray - EMF" descr="Microsoft logo, gray text version">
            <a:extLst>
              <a:ext uri="{FF2B5EF4-FFF2-40B4-BE49-F238E27FC236}">
                <a16:creationId xmlns:a16="http://schemas.microsoft.com/office/drawing/2014/main" id="{FE2D5B9D-BE7A-4217-BE6D-0125B3842518}"/>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7368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8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0062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F2F2F"/>
        </a:solidFill>
        <a:effectLst/>
      </p:bgPr>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extBox 8">
            <a:extLst>
              <a:ext uri="{FF2B5EF4-FFF2-40B4-BE49-F238E27FC236}">
                <a16:creationId xmlns:a16="http://schemas.microsoft.com/office/drawing/2014/main" id="{C609BF9F-1E90-4A07-A3AD-BC51114F65E2}"/>
              </a:ext>
            </a:extLst>
          </p:cNvPr>
          <p:cNvSpPr txBox="1"/>
          <p:nvPr userDrawn="1"/>
        </p:nvSpPr>
        <p:spPr>
          <a:xfrm>
            <a:off x="584200" y="5712619"/>
            <a:ext cx="371348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mn-lt"/>
              </a:rPr>
              <a:t>September 2019 | Bellevue, WA</a:t>
            </a:r>
          </a:p>
        </p:txBody>
      </p:sp>
      <p:grpSp>
        <p:nvGrpSpPr>
          <p:cNvPr id="6" name="Group 5">
            <a:extLst>
              <a:ext uri="{FF2B5EF4-FFF2-40B4-BE49-F238E27FC236}">
                <a16:creationId xmlns:a16="http://schemas.microsoft.com/office/drawing/2014/main" id="{8F042A6F-D4D0-4A32-96F5-4A7BAED81692}"/>
              </a:ext>
            </a:extLst>
          </p:cNvPr>
          <p:cNvGrpSpPr/>
          <p:nvPr userDrawn="1"/>
        </p:nvGrpSpPr>
        <p:grpSpPr>
          <a:xfrm>
            <a:off x="7191430" y="1037979"/>
            <a:ext cx="4229615" cy="1762226"/>
            <a:chOff x="3406509" y="773711"/>
            <a:chExt cx="4229615" cy="1762226"/>
          </a:xfrm>
        </p:grpSpPr>
        <p:sp>
          <p:nvSpPr>
            <p:cNvPr id="14" name="Freeform 229">
              <a:extLst>
                <a:ext uri="{FF2B5EF4-FFF2-40B4-BE49-F238E27FC236}">
                  <a16:creationId xmlns:a16="http://schemas.microsoft.com/office/drawing/2014/main" id="{28759B79-9AB8-47DC-986D-F2458FBF02F5}"/>
                </a:ext>
              </a:extLst>
            </p:cNvPr>
            <p:cNvSpPr>
              <a:spLocks/>
            </p:cNvSpPr>
            <p:nvPr userDrawn="1"/>
          </p:nvSpPr>
          <p:spPr bwMode="auto">
            <a:xfrm>
              <a:off x="4555876" y="773711"/>
              <a:ext cx="3080248" cy="1762226"/>
            </a:xfrm>
            <a:custGeom>
              <a:avLst/>
              <a:gdLst>
                <a:gd name="T0" fmla="*/ 123 w 138"/>
                <a:gd name="T1" fmla="*/ 49 h 79"/>
                <a:gd name="T2" fmla="*/ 115 w 138"/>
                <a:gd name="T3" fmla="*/ 51 h 79"/>
                <a:gd name="T4" fmla="*/ 117 w 138"/>
                <a:gd name="T5" fmla="*/ 39 h 79"/>
                <a:gd name="T6" fmla="*/ 77 w 138"/>
                <a:gd name="T7" fmla="*/ 0 h 79"/>
                <a:gd name="T8" fmla="*/ 39 w 138"/>
                <a:gd name="T9" fmla="*/ 33 h 79"/>
                <a:gd name="T10" fmla="*/ 25 w 138"/>
                <a:gd name="T11" fmla="*/ 28 h 79"/>
                <a:gd name="T12" fmla="*/ 0 w 138"/>
                <a:gd name="T13" fmla="*/ 54 h 79"/>
                <a:gd name="T14" fmla="*/ 25 w 138"/>
                <a:gd name="T15" fmla="*/ 79 h 79"/>
                <a:gd name="T16" fmla="*/ 123 w 138"/>
                <a:gd name="T17" fmla="*/ 79 h 79"/>
                <a:gd name="T18" fmla="*/ 138 w 138"/>
                <a:gd name="T19" fmla="*/ 64 h 79"/>
                <a:gd name="T20" fmla="*/ 123 w 138"/>
                <a:gd name="T21"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9">
                  <a:moveTo>
                    <a:pt x="123" y="49"/>
                  </a:moveTo>
                  <a:cubicBezTo>
                    <a:pt x="120" y="49"/>
                    <a:pt x="117" y="49"/>
                    <a:pt x="115" y="51"/>
                  </a:cubicBezTo>
                  <a:cubicBezTo>
                    <a:pt x="116" y="47"/>
                    <a:pt x="117" y="43"/>
                    <a:pt x="117" y="39"/>
                  </a:cubicBezTo>
                  <a:cubicBezTo>
                    <a:pt x="117" y="18"/>
                    <a:pt x="99" y="0"/>
                    <a:pt x="77" y="0"/>
                  </a:cubicBezTo>
                  <a:cubicBezTo>
                    <a:pt x="58" y="0"/>
                    <a:pt x="42" y="15"/>
                    <a:pt x="39" y="33"/>
                  </a:cubicBezTo>
                  <a:cubicBezTo>
                    <a:pt x="35" y="30"/>
                    <a:pt x="30" y="28"/>
                    <a:pt x="25" y="28"/>
                  </a:cubicBezTo>
                  <a:cubicBezTo>
                    <a:pt x="11" y="28"/>
                    <a:pt x="0" y="40"/>
                    <a:pt x="0" y="54"/>
                  </a:cubicBezTo>
                  <a:cubicBezTo>
                    <a:pt x="0" y="68"/>
                    <a:pt x="11" y="79"/>
                    <a:pt x="25" y="79"/>
                  </a:cubicBezTo>
                  <a:cubicBezTo>
                    <a:pt x="35" y="79"/>
                    <a:pt x="115" y="79"/>
                    <a:pt x="123" y="79"/>
                  </a:cubicBezTo>
                  <a:cubicBezTo>
                    <a:pt x="131" y="79"/>
                    <a:pt x="138" y="72"/>
                    <a:pt x="138" y="64"/>
                  </a:cubicBezTo>
                  <a:cubicBezTo>
                    <a:pt x="138" y="56"/>
                    <a:pt x="131" y="49"/>
                    <a:pt x="12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9E90E1A7-0940-4C4F-BCB4-CA7251E26D56}"/>
                </a:ext>
              </a:extLst>
            </p:cNvPr>
            <p:cNvSpPr/>
            <p:nvPr userDrawn="1"/>
          </p:nvSpPr>
          <p:spPr bwMode="auto">
            <a:xfrm>
              <a:off x="3406509" y="773711"/>
              <a:ext cx="2864131" cy="1762225"/>
            </a:xfrm>
            <a:prstGeom prst="rect">
              <a:avLst/>
            </a:prstGeom>
            <a:gradFill flip="none" rotWithShape="1">
              <a:gsLst>
                <a:gs pos="38300">
                  <a:srgbClr val="FFFFFF">
                    <a:alpha val="28000"/>
                  </a:srgbClr>
                </a:gs>
                <a:gs pos="0">
                  <a:schemeClr val="tx1">
                    <a:alpha val="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CFFF4597-095C-48E6-87B2-BBE59872E610}"/>
              </a:ext>
            </a:extLst>
          </p:cNvPr>
          <p:cNvSpPr txBox="1"/>
          <p:nvPr userDrawn="1"/>
        </p:nvSpPr>
        <p:spPr>
          <a:xfrm>
            <a:off x="584200" y="3917858"/>
            <a:ext cx="9562910" cy="677108"/>
          </a:xfrm>
          <a:prstGeom prst="rect">
            <a:avLst/>
          </a:prstGeom>
          <a:noFill/>
        </p:spPr>
        <p:txBody>
          <a:bodyPr wrap="square" lIns="0" tIns="0" rIns="0" bIns="0" rtlCol="0">
            <a:spAutoFit/>
          </a:bodyPr>
          <a:lstStyle/>
          <a:p>
            <a:pPr algn="l"/>
            <a:r>
              <a:rPr lang="en-US" sz="4400">
                <a:gradFill>
                  <a:gsLst>
                    <a:gs pos="2917">
                      <a:schemeClr val="tx1"/>
                    </a:gs>
                    <a:gs pos="30000">
                      <a:schemeClr val="tx1"/>
                    </a:gs>
                  </a:gsLst>
                  <a:lin ang="5400000" scaled="0"/>
                </a:gradFill>
                <a:latin typeface="+mj-lt"/>
              </a:rPr>
              <a:t>Identity-driven Security Airlift </a:t>
            </a:r>
          </a:p>
        </p:txBody>
      </p:sp>
      <p:grpSp>
        <p:nvGrpSpPr>
          <p:cNvPr id="10" name="Group 9">
            <a:extLst>
              <a:ext uri="{FF2B5EF4-FFF2-40B4-BE49-F238E27FC236}">
                <a16:creationId xmlns:a16="http://schemas.microsoft.com/office/drawing/2014/main" id="{DEC66310-922C-4E5E-BA01-09E5D886AF30}"/>
              </a:ext>
            </a:extLst>
          </p:cNvPr>
          <p:cNvGrpSpPr/>
          <p:nvPr userDrawn="1"/>
        </p:nvGrpSpPr>
        <p:grpSpPr>
          <a:xfrm>
            <a:off x="5476666" y="1786043"/>
            <a:ext cx="4578896" cy="1224839"/>
            <a:chOff x="1691745" y="1521775"/>
            <a:chExt cx="4578896" cy="1224839"/>
          </a:xfrm>
        </p:grpSpPr>
        <p:sp>
          <p:nvSpPr>
            <p:cNvPr id="11" name="Freeform 228">
              <a:extLst>
                <a:ext uri="{FF2B5EF4-FFF2-40B4-BE49-F238E27FC236}">
                  <a16:creationId xmlns:a16="http://schemas.microsoft.com/office/drawing/2014/main" id="{9C92F10C-7E17-4D2B-B040-91A09B6441DF}"/>
                </a:ext>
              </a:extLst>
            </p:cNvPr>
            <p:cNvSpPr>
              <a:spLocks/>
            </p:cNvSpPr>
            <p:nvPr userDrawn="1"/>
          </p:nvSpPr>
          <p:spPr bwMode="auto">
            <a:xfrm>
              <a:off x="2841111" y="1521775"/>
              <a:ext cx="3429530" cy="1224838"/>
            </a:xfrm>
            <a:custGeom>
              <a:avLst/>
              <a:gdLst>
                <a:gd name="T0" fmla="*/ 185 w 185"/>
                <a:gd name="T1" fmla="*/ 48 h 66"/>
                <a:gd name="T2" fmla="*/ 167 w 185"/>
                <a:gd name="T3" fmla="*/ 66 h 66"/>
                <a:gd name="T4" fmla="*/ 36 w 185"/>
                <a:gd name="T5" fmla="*/ 66 h 66"/>
                <a:gd name="T6" fmla="*/ 3 w 185"/>
                <a:gd name="T7" fmla="*/ 65 h 66"/>
                <a:gd name="T8" fmla="*/ 11 w 185"/>
                <a:gd name="T9" fmla="*/ 33 h 66"/>
                <a:gd name="T10" fmla="*/ 36 w 185"/>
                <a:gd name="T11" fmla="*/ 24 h 66"/>
                <a:gd name="T12" fmla="*/ 51 w 185"/>
                <a:gd name="T13" fmla="*/ 31 h 66"/>
                <a:gd name="T14" fmla="*/ 84 w 185"/>
                <a:gd name="T15" fmla="*/ 0 h 66"/>
                <a:gd name="T16" fmla="*/ 104 w 185"/>
                <a:gd name="T17" fmla="*/ 6 h 66"/>
                <a:gd name="T18" fmla="*/ 108 w 185"/>
                <a:gd name="T19" fmla="*/ 10 h 66"/>
                <a:gd name="T20" fmla="*/ 112 w 185"/>
                <a:gd name="T21" fmla="*/ 15 h 66"/>
                <a:gd name="T22" fmla="*/ 115 w 185"/>
                <a:gd name="T23" fmla="*/ 22 h 66"/>
                <a:gd name="T24" fmla="*/ 116 w 185"/>
                <a:gd name="T25" fmla="*/ 27 h 66"/>
                <a:gd name="T26" fmla="*/ 117 w 185"/>
                <a:gd name="T27" fmla="*/ 27 h 66"/>
                <a:gd name="T28" fmla="*/ 122 w 185"/>
                <a:gd name="T29" fmla="*/ 23 h 66"/>
                <a:gd name="T30" fmla="*/ 132 w 185"/>
                <a:gd name="T31" fmla="*/ 21 h 66"/>
                <a:gd name="T32" fmla="*/ 153 w 185"/>
                <a:gd name="T33" fmla="*/ 38 h 66"/>
                <a:gd name="T34" fmla="*/ 167 w 185"/>
                <a:gd name="T35" fmla="*/ 30 h 66"/>
                <a:gd name="T36" fmla="*/ 185 w 185"/>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6">
                  <a:moveTo>
                    <a:pt x="185" y="48"/>
                  </a:moveTo>
                  <a:cubicBezTo>
                    <a:pt x="185" y="58"/>
                    <a:pt x="177" y="66"/>
                    <a:pt x="167" y="66"/>
                  </a:cubicBezTo>
                  <a:cubicBezTo>
                    <a:pt x="36" y="66"/>
                    <a:pt x="36" y="66"/>
                    <a:pt x="36" y="66"/>
                  </a:cubicBezTo>
                  <a:cubicBezTo>
                    <a:pt x="36" y="66"/>
                    <a:pt x="3" y="66"/>
                    <a:pt x="3" y="65"/>
                  </a:cubicBezTo>
                  <a:cubicBezTo>
                    <a:pt x="0" y="42"/>
                    <a:pt x="11" y="33"/>
                    <a:pt x="11" y="33"/>
                  </a:cubicBezTo>
                  <a:cubicBezTo>
                    <a:pt x="23" y="22"/>
                    <a:pt x="31" y="24"/>
                    <a:pt x="36" y="24"/>
                  </a:cubicBezTo>
                  <a:cubicBezTo>
                    <a:pt x="42" y="24"/>
                    <a:pt x="48" y="27"/>
                    <a:pt x="51" y="31"/>
                  </a:cubicBezTo>
                  <a:cubicBezTo>
                    <a:pt x="52" y="14"/>
                    <a:pt x="66" y="0"/>
                    <a:pt x="84" y="0"/>
                  </a:cubicBezTo>
                  <a:cubicBezTo>
                    <a:pt x="92" y="0"/>
                    <a:pt x="98" y="2"/>
                    <a:pt x="104" y="6"/>
                  </a:cubicBezTo>
                  <a:cubicBezTo>
                    <a:pt x="105" y="8"/>
                    <a:pt x="107" y="9"/>
                    <a:pt x="108" y="10"/>
                  </a:cubicBezTo>
                  <a:cubicBezTo>
                    <a:pt x="109" y="12"/>
                    <a:pt x="110" y="13"/>
                    <a:pt x="112" y="15"/>
                  </a:cubicBezTo>
                  <a:cubicBezTo>
                    <a:pt x="113" y="17"/>
                    <a:pt x="114" y="19"/>
                    <a:pt x="115" y="22"/>
                  </a:cubicBezTo>
                  <a:cubicBezTo>
                    <a:pt x="115" y="24"/>
                    <a:pt x="116" y="26"/>
                    <a:pt x="116" y="27"/>
                  </a:cubicBezTo>
                  <a:cubicBezTo>
                    <a:pt x="116" y="27"/>
                    <a:pt x="116" y="27"/>
                    <a:pt x="117" y="27"/>
                  </a:cubicBezTo>
                  <a:cubicBezTo>
                    <a:pt x="118" y="25"/>
                    <a:pt x="120" y="24"/>
                    <a:pt x="122" y="23"/>
                  </a:cubicBezTo>
                  <a:cubicBezTo>
                    <a:pt x="125" y="22"/>
                    <a:pt x="128" y="21"/>
                    <a:pt x="132" y="21"/>
                  </a:cubicBezTo>
                  <a:cubicBezTo>
                    <a:pt x="142" y="21"/>
                    <a:pt x="151" y="28"/>
                    <a:pt x="153" y="38"/>
                  </a:cubicBezTo>
                  <a:cubicBezTo>
                    <a:pt x="156" y="34"/>
                    <a:pt x="162" y="30"/>
                    <a:pt x="167" y="30"/>
                  </a:cubicBezTo>
                  <a:cubicBezTo>
                    <a:pt x="177" y="30"/>
                    <a:pt x="185" y="38"/>
                    <a:pt x="185"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17B91917-E7A3-4E78-B745-5E64F787A9EE}"/>
                </a:ext>
              </a:extLst>
            </p:cNvPr>
            <p:cNvSpPr/>
            <p:nvPr userDrawn="1"/>
          </p:nvSpPr>
          <p:spPr bwMode="auto">
            <a:xfrm>
              <a:off x="3803407" y="1521776"/>
              <a:ext cx="1224838" cy="122483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1E64656-24A1-475B-968E-1664B1510551}"/>
                </a:ext>
              </a:extLst>
            </p:cNvPr>
            <p:cNvSpPr/>
            <p:nvPr userDrawn="1"/>
          </p:nvSpPr>
          <p:spPr bwMode="auto">
            <a:xfrm>
              <a:off x="1691745" y="1521775"/>
              <a:ext cx="2733951" cy="1224838"/>
            </a:xfrm>
            <a:prstGeom prst="rect">
              <a:avLst/>
            </a:prstGeom>
            <a:gradFill flip="none" rotWithShape="1">
              <a:gsLst>
                <a:gs pos="42000">
                  <a:srgbClr val="50E6FF">
                    <a:alpha val="31000"/>
                  </a:srgbClr>
                </a:gs>
                <a:gs pos="0">
                  <a:schemeClr val="accent2">
                    <a:alpha val="0"/>
                  </a:schemeClr>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285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F2F2F"/>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404133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602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186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1021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20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988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42014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93049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80605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1997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48825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76075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01173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11248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68333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713011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988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78222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0145525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73275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4279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4025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854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34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099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8234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2F2F2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4881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F2F2F"/>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6015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2F2F2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17949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9737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6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227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9870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997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374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750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492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820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384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58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4858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08179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809683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24342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69216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70231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86730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59452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0841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7502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177573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402789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9202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5659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421041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71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8ECE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1694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317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15017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059681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729501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EF4F-FF74-4506-BC72-3832F6F9D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2CF91-1F10-4999-9B81-F468DA2C1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C0E8C-7549-4F0D-9D8C-5BD9FC276B78}"/>
              </a:ext>
            </a:extLst>
          </p:cNvPr>
          <p:cNvSpPr>
            <a:spLocks noGrp="1"/>
          </p:cNvSpPr>
          <p:nvPr>
            <p:ph type="dt" sz="half" idx="10"/>
          </p:nvPr>
        </p:nvSpPr>
        <p:spPr/>
        <p:txBody>
          <a:bodyPr/>
          <a:lstStyle/>
          <a:p>
            <a:fld id="{52978609-2BE8-4AD9-9748-6D1DF206A37C}" type="datetimeFigureOut">
              <a:rPr lang="en-US" smtClean="0"/>
              <a:t>2/24/2022</a:t>
            </a:fld>
            <a:endParaRPr lang="en-US"/>
          </a:p>
        </p:txBody>
      </p:sp>
      <p:sp>
        <p:nvSpPr>
          <p:cNvPr id="5" name="Footer Placeholder 4">
            <a:extLst>
              <a:ext uri="{FF2B5EF4-FFF2-40B4-BE49-F238E27FC236}">
                <a16:creationId xmlns:a16="http://schemas.microsoft.com/office/drawing/2014/main" id="{12FDE8BB-50C2-47D3-BF4F-97E431C17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2009-AE71-4950-ABA3-1D2A72835133}"/>
              </a:ext>
            </a:extLst>
          </p:cNvPr>
          <p:cNvSpPr>
            <a:spLocks noGrp="1"/>
          </p:cNvSpPr>
          <p:nvPr>
            <p:ph type="sldNum" sz="quarter" idx="12"/>
          </p:nvPr>
        </p:nvSpPr>
        <p:spPr/>
        <p:txBody>
          <a:bodyPr/>
          <a:lstStyle/>
          <a:p>
            <a:fld id="{B756DBE8-5466-4C58-B529-71BBAE72E712}" type="slidenum">
              <a:rPr lang="en-US" smtClean="0"/>
              <a:t>‹#›</a:t>
            </a:fld>
            <a:endParaRPr lang="en-US"/>
          </a:p>
        </p:txBody>
      </p:sp>
    </p:spTree>
    <p:extLst>
      <p:ext uri="{BB962C8B-B14F-4D97-AF65-F5344CB8AC3E}">
        <p14:creationId xmlns:p14="http://schemas.microsoft.com/office/powerpoint/2010/main" val="18469757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369804833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F4FAD6-52A6-449C-BE94-08646E3DF709}"/>
              </a:ext>
            </a:extLst>
          </p:cNvPr>
          <p:cNvGrpSpPr/>
          <p:nvPr userDrawn="1"/>
        </p:nvGrpSpPr>
        <p:grpSpPr bwMode="gray">
          <a:xfrm>
            <a:off x="0" y="0"/>
            <a:ext cx="12192000" cy="6858000"/>
            <a:chOff x="0" y="0"/>
            <a:chExt cx="12192000" cy="6858000"/>
          </a:xfrm>
        </p:grpSpPr>
        <p:pic>
          <p:nvPicPr>
            <p:cNvPr id="3" name="Picture 2" descr="A picture containing sky, indoor&#10;&#10;Description automatically generated">
              <a:extLst>
                <a:ext uri="{FF2B5EF4-FFF2-40B4-BE49-F238E27FC236}">
                  <a16:creationId xmlns:a16="http://schemas.microsoft.com/office/drawing/2014/main" id="{710A8A34-B6EA-4571-BED2-69251B4665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4" name="Picture 3" descr="A picture containing sky, indoor&#10;&#10;Description automatically generated">
              <a:extLst>
                <a:ext uri="{FF2B5EF4-FFF2-40B4-BE49-F238E27FC236}">
                  <a16:creationId xmlns:a16="http://schemas.microsoft.com/office/drawing/2014/main" id="{B06CC8A9-3008-4E5E-B57A-B5249A45A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5" name="Picture 4" descr="A picture containing sky, indoor&#10;&#10;Description automatically generated">
              <a:extLst>
                <a:ext uri="{FF2B5EF4-FFF2-40B4-BE49-F238E27FC236}">
                  <a16:creationId xmlns:a16="http://schemas.microsoft.com/office/drawing/2014/main" id="{71BC0FE3-51D2-4D8C-ABF8-1D12489875F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22378432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426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585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610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1.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heme" Target="../theme/theme3.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image" Target="../media/image1.emf"/><Relationship Id="rId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image" Target="../media/image1.emf"/><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theme" Target="../theme/theme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7DE1C002-F396-49D0-8E69-C06CE05D9A24}"/>
              </a:ext>
            </a:extLst>
          </p:cNvPr>
          <p:cNvSpPr txBox="1"/>
          <p:nvPr userDrawn="1"/>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ECA6C67C-60CD-4A94-B132-5C97854605B8}" type="slidenum">
              <a:rPr lang="en-US" sz="2000">
                <a:gradFill>
                  <a:gsLst>
                    <a:gs pos="2917">
                      <a:schemeClr val="tx1"/>
                    </a:gs>
                    <a:gs pos="30000">
                      <a:schemeClr val="tx1"/>
                    </a:gs>
                  </a:gsLst>
                  <a:lin ang="5400000" scaled="0"/>
                </a:gradFill>
              </a:rPr>
              <a:t>‹#›</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240" r:id="rId3"/>
    <p:sldLayoutId id="2147484474" r:id="rId4"/>
    <p:sldLayoutId id="2147484639" r:id="rId5"/>
    <p:sldLayoutId id="2147484603" r:id="rId6"/>
    <p:sldLayoutId id="2147484751" r:id="rId7"/>
    <p:sldLayoutId id="2147484752" r:id="rId8"/>
    <p:sldLayoutId id="2147484777" r:id="rId9"/>
    <p:sldLayoutId id="2147484802"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249" r:id="rId21"/>
    <p:sldLayoutId id="2147484640" r:id="rId22"/>
    <p:sldLayoutId id="2147484584" r:id="rId23"/>
    <p:sldLayoutId id="2147484583" r:id="rId24"/>
    <p:sldLayoutId id="2147484671" r:id="rId25"/>
    <p:sldLayoutId id="2147484673" r:id="rId26"/>
    <p:sldLayoutId id="2147484585" r:id="rId27"/>
    <p:sldLayoutId id="2147484299" r:id="rId28"/>
    <p:sldLayoutId id="2147484263" r:id="rId29"/>
    <p:sldLayoutId id="2147484835" r:id="rId30"/>
    <p:sldLayoutId id="214748483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02708365"/>
      </p:ext>
    </p:extLst>
  </p:cSld>
  <p:clrMap bg1="dk1" tx1="lt1" bg2="dk2" tx2="lt2" accent1="accent1" accent2="accent2" accent3="accent3" accent4="accent4" accent5="accent5" accent6="accent6" hlink="hlink" folHlink="folHlink"/>
  <p:sldLayoutIdLst>
    <p:sldLayoutId id="2147484804" r:id="rId1"/>
    <p:sldLayoutId id="2147484805" r:id="rId2"/>
    <p:sldLayoutId id="2147484806"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83057231"/>
      </p:ext>
    </p:extLst>
  </p:cSld>
  <p:clrMap bg1="dk1" tx1="lt1" bg2="dk2" tx2="lt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 id="2147484872" r:id="rId32"/>
    <p:sldLayoutId id="214748487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8ECED"/>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86068588"/>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customXml" Target="../ink/ink2.xml"/></Relationships>
</file>

<file path=ppt/slides/_rels/slide22.xml.rels><?xml version="1.0" encoding="UTF-8" standalone="yes"?>
<Relationships xmlns="http://schemas.openxmlformats.org/package/2006/relationships"><Relationship Id="rId2" Type="http://schemas.openxmlformats.org/officeDocument/2006/relationships/hyperlink" Target="https://aka.ms/clientCA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iotrci/Microsoft-Graph-Efficient-Operations" TargetMode="External"/><Relationship Id="rId2" Type="http://schemas.openxmlformats.org/officeDocument/2006/relationships/hyperlink" Target="https://www.youtube.com/watch?v=Mc1ilblJLJw" TargetMode="Externa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graph/migrate-azure-ad-graph-planning-checklist" TargetMode="Externa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customXml" Target="../ink/ink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learn/modules/msgraph-build-aspnetmvc-apps/" TargetMode="External"/><Relationship Id="rId2" Type="http://schemas.openxmlformats.org/officeDocument/2006/relationships/hyperlink" Target="https://docs.microsoft.com/en-us/graph/tutorials/aspnet-core" TargetMode="Externa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image" Target="../media/image31.emf"/><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notesSlide" Target="../notesSlides/notesSlide6.xml"/><Relationship Id="rId1" Type="http://schemas.openxmlformats.org/officeDocument/2006/relationships/slideLayout" Target="../slideLayouts/slideLayout88.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s>
</file>

<file path=ppt/slides/_rels/slide7.xml.rels><?xml version="1.0" encoding="UTF-8" standalone="yes"?>
<Relationships xmlns="http://schemas.openxmlformats.org/package/2006/relationships"><Relationship Id="rId13" Type="http://schemas.openxmlformats.org/officeDocument/2006/relationships/image" Target="../media/image51.emf"/><Relationship Id="rId18" Type="http://schemas.openxmlformats.org/officeDocument/2006/relationships/image" Target="../media/image56.emf"/><Relationship Id="rId26" Type="http://schemas.openxmlformats.org/officeDocument/2006/relationships/image" Target="../media/image63.emf"/><Relationship Id="rId3" Type="http://schemas.openxmlformats.org/officeDocument/2006/relationships/image" Target="../media/image43.emf"/><Relationship Id="rId21" Type="http://schemas.openxmlformats.org/officeDocument/2006/relationships/image" Target="../media/image59.emf"/><Relationship Id="rId7" Type="http://schemas.openxmlformats.org/officeDocument/2006/relationships/image" Target="../media/image46.emf"/><Relationship Id="rId12" Type="http://schemas.openxmlformats.org/officeDocument/2006/relationships/image" Target="../media/image50.emf"/><Relationship Id="rId17" Type="http://schemas.openxmlformats.org/officeDocument/2006/relationships/image" Target="../media/image55.emf"/><Relationship Id="rId25" Type="http://schemas.openxmlformats.org/officeDocument/2006/relationships/image" Target="../media/image62.emf"/><Relationship Id="rId33" Type="http://schemas.openxmlformats.org/officeDocument/2006/relationships/image" Target="../media/image39.emf"/><Relationship Id="rId2" Type="http://schemas.openxmlformats.org/officeDocument/2006/relationships/notesSlide" Target="../notesSlides/notesSlide7.xml"/><Relationship Id="rId16" Type="http://schemas.openxmlformats.org/officeDocument/2006/relationships/image" Target="../media/image54.emf"/><Relationship Id="rId20" Type="http://schemas.openxmlformats.org/officeDocument/2006/relationships/image" Target="../media/image58.emf"/><Relationship Id="rId29" Type="http://schemas.openxmlformats.org/officeDocument/2006/relationships/image" Target="../media/image66.emf"/><Relationship Id="rId1" Type="http://schemas.openxmlformats.org/officeDocument/2006/relationships/slideLayout" Target="../slideLayouts/slideLayout88.xml"/><Relationship Id="rId6" Type="http://schemas.openxmlformats.org/officeDocument/2006/relationships/image" Target="../media/image42.emf"/><Relationship Id="rId11" Type="http://schemas.openxmlformats.org/officeDocument/2006/relationships/image" Target="../media/image49.emf"/><Relationship Id="rId24" Type="http://schemas.openxmlformats.org/officeDocument/2006/relationships/image" Target="../media/image61.emf"/><Relationship Id="rId32" Type="http://schemas.openxmlformats.org/officeDocument/2006/relationships/image" Target="../media/image40.emf"/><Relationship Id="rId5" Type="http://schemas.openxmlformats.org/officeDocument/2006/relationships/image" Target="../media/image45.emf"/><Relationship Id="rId15" Type="http://schemas.openxmlformats.org/officeDocument/2006/relationships/image" Target="../media/image53.emf"/><Relationship Id="rId23" Type="http://schemas.openxmlformats.org/officeDocument/2006/relationships/image" Target="../media/image60.emf"/><Relationship Id="rId28" Type="http://schemas.openxmlformats.org/officeDocument/2006/relationships/image" Target="../media/image65.emf"/><Relationship Id="rId10" Type="http://schemas.openxmlformats.org/officeDocument/2006/relationships/image" Target="../media/image48.emf"/><Relationship Id="rId19" Type="http://schemas.openxmlformats.org/officeDocument/2006/relationships/image" Target="../media/image57.emf"/><Relationship Id="rId31" Type="http://schemas.openxmlformats.org/officeDocument/2006/relationships/image" Target="../media/image68.emf"/><Relationship Id="rId4" Type="http://schemas.openxmlformats.org/officeDocument/2006/relationships/image" Target="../media/image44.emf"/><Relationship Id="rId9" Type="http://schemas.openxmlformats.org/officeDocument/2006/relationships/image" Target="../media/image41.emf"/><Relationship Id="rId14" Type="http://schemas.openxmlformats.org/officeDocument/2006/relationships/image" Target="../media/image52.emf"/><Relationship Id="rId22" Type="http://schemas.openxmlformats.org/officeDocument/2006/relationships/image" Target="../media/image38.emf"/><Relationship Id="rId27" Type="http://schemas.openxmlformats.org/officeDocument/2006/relationships/image" Target="../media/image64.emf"/><Relationship Id="rId30" Type="http://schemas.openxmlformats.org/officeDocument/2006/relationships/image" Target="../media/image67.emf"/><Relationship Id="rId8" Type="http://schemas.openxmlformats.org/officeDocument/2006/relationships/image" Target="../media/image47.emf"/></Relationships>
</file>

<file path=ppt/slides/_rels/slide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0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71.xml"/><Relationship Id="rId5" Type="http://schemas.openxmlformats.org/officeDocument/2006/relationships/image" Target="../media/image78.png"/><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7118824" cy="553998"/>
          </a:xfrm>
        </p:spPr>
        <p:txBody>
          <a:bodyPr/>
          <a:lstStyle/>
          <a:p>
            <a:r>
              <a:rPr lang="en-US" dirty="0"/>
              <a:t>Microsoft Graph Overview</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194431" y="585788"/>
            <a:ext cx="3414957" cy="886397"/>
          </a:xfrm>
        </p:spPr>
        <p:txBody>
          <a:bodyPr/>
          <a:lstStyle/>
          <a:p>
            <a:r>
              <a:rPr lang="en-US" dirty="0"/>
              <a:t>Microsoft Identity Platform</a:t>
            </a:r>
          </a:p>
          <a:p>
            <a:r>
              <a:rPr lang="en-US" dirty="0"/>
              <a:t>Developer Training</a:t>
            </a:r>
          </a:p>
        </p:txBody>
      </p:sp>
      <p:sp>
        <p:nvSpPr>
          <p:cNvPr id="4" name="TextBox 4">
            <a:extLst>
              <a:ext uri="{FF2B5EF4-FFF2-40B4-BE49-F238E27FC236}">
                <a16:creationId xmlns:a16="http://schemas.microsoft.com/office/drawing/2014/main" id="{ACDDDDE6-F7A7-4D5D-94CB-36A91DACB5D8}"/>
              </a:ext>
            </a:extLst>
          </p:cNvPr>
          <p:cNvSpPr txBox="1"/>
          <p:nvPr/>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ECA6C67C-60CD-4A94-B132-5C97854605B8}" type="slidenum">
              <a:rPr lang="en-US" sz="200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C17F-9E9B-4344-A57B-5AEC8CB248A3}"/>
              </a:ext>
            </a:extLst>
          </p:cNvPr>
          <p:cNvSpPr>
            <a:spLocks noGrp="1"/>
          </p:cNvSpPr>
          <p:nvPr>
            <p:ph type="title"/>
          </p:nvPr>
        </p:nvSpPr>
        <p:spPr/>
        <p:txBody>
          <a:bodyPr/>
          <a:lstStyle/>
          <a:p>
            <a:r>
              <a:rPr lang="en-US" dirty="0"/>
              <a:t>Demo: Microsoft Graph Toolkit &amp; Graph Explorer</a:t>
            </a:r>
          </a:p>
        </p:txBody>
      </p:sp>
    </p:spTree>
    <p:extLst>
      <p:ext uri="{BB962C8B-B14F-4D97-AF65-F5344CB8AC3E}">
        <p14:creationId xmlns:p14="http://schemas.microsoft.com/office/powerpoint/2010/main" val="263250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solidFill>
                  <a:schemeClr val="accent3"/>
                </a:solidFill>
              </a:rPr>
              <a:t>5 tips and tricks </a:t>
            </a:r>
            <a:r>
              <a:rPr lang="en-US"/>
              <a:t>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dirty="0"/>
              <a:t>Know the 7 basic operations</a:t>
            </a:r>
          </a:p>
          <a:p>
            <a:pPr marL="514350" indent="-514350">
              <a:spcBef>
                <a:spcPts val="1800"/>
              </a:spcBef>
              <a:spcAft>
                <a:spcPts val="1200"/>
              </a:spcAft>
              <a:buFont typeface="+mj-lt"/>
              <a:buAutoNum type="arabicPeriod"/>
            </a:pPr>
            <a:r>
              <a:rPr lang="en-US" dirty="0"/>
              <a:t>Learn the 7 basic query parameters</a:t>
            </a:r>
          </a:p>
          <a:p>
            <a:pPr marL="514350" indent="-514350">
              <a:spcBef>
                <a:spcPts val="1800"/>
              </a:spcBef>
              <a:spcAft>
                <a:spcPts val="1200"/>
              </a:spcAft>
              <a:buFont typeface="+mj-lt"/>
              <a:buAutoNum type="arabicPeriod"/>
            </a:pPr>
            <a:r>
              <a:rPr lang="en-US" dirty="0"/>
              <a:t>Watch for server-side pagination</a:t>
            </a:r>
          </a:p>
          <a:p>
            <a:pPr marL="514350" indent="-514350">
              <a:spcBef>
                <a:spcPts val="1800"/>
              </a:spcBef>
              <a:spcAft>
                <a:spcPts val="1200"/>
              </a:spcAft>
              <a:buFont typeface="+mj-lt"/>
              <a:buAutoNum type="arabicPeriod"/>
            </a:pPr>
            <a:r>
              <a:rPr lang="en-US" dirty="0"/>
              <a:t>Investigate other query patterns (</a:t>
            </a:r>
            <a:r>
              <a:rPr lang="en-US" dirty="0" err="1"/>
              <a:t>webhook+delta</a:t>
            </a:r>
            <a:r>
              <a:rPr lang="en-US" dirty="0"/>
              <a:t>)</a:t>
            </a:r>
          </a:p>
          <a:p>
            <a:pPr marL="514350" indent="-514350">
              <a:spcBef>
                <a:spcPts val="1800"/>
              </a:spcBef>
              <a:spcAft>
                <a:spcPts val="1200"/>
              </a:spcAft>
              <a:buFont typeface="+mj-lt"/>
              <a:buAutoNum type="arabicPeriod"/>
            </a:pPr>
            <a:r>
              <a:rPr lang="en-US" dirty="0"/>
              <a:t>Used least privileged permissions</a:t>
            </a:r>
          </a:p>
          <a:p>
            <a:pPr marL="514350" indent="-514350">
              <a:spcBef>
                <a:spcPts val="1800"/>
              </a:spcBef>
              <a:spcAft>
                <a:spcPts val="1200"/>
              </a:spcAft>
              <a:buFont typeface="+mj-lt"/>
              <a:buAutoNum type="arabicPeriod"/>
            </a:pPr>
            <a:endParaRPr lang="en-US" dirty="0"/>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xmlns="">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6857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8847" cy="4343467"/>
        </p:xfrm>
        <a:graphic>
          <a:graphicData uri="http://schemas.openxmlformats.org/drawingml/2006/table">
            <a:tbl>
              <a:tblPr firstRow="1" bandRow="1">
                <a:tableStyleId>{5C22544A-7EE6-4342-B048-85BDC9FD1C3A}</a:tableStyleId>
              </a:tblPr>
              <a:tblGrid>
                <a:gridCol w="1583436">
                  <a:extLst>
                    <a:ext uri="{9D8B030D-6E8A-4147-A177-3AD203B41FA5}">
                      <a16:colId xmlns:a16="http://schemas.microsoft.com/office/drawing/2014/main" val="2260189108"/>
                    </a:ext>
                  </a:extLst>
                </a:gridCol>
                <a:gridCol w="1764680">
                  <a:extLst>
                    <a:ext uri="{9D8B030D-6E8A-4147-A177-3AD203B41FA5}">
                      <a16:colId xmlns:a16="http://schemas.microsoft.com/office/drawing/2014/main" val="2037588904"/>
                    </a:ext>
                  </a:extLst>
                </a:gridCol>
                <a:gridCol w="3778870">
                  <a:extLst>
                    <a:ext uri="{9D8B030D-6E8A-4147-A177-3AD203B41FA5}">
                      <a16:colId xmlns:a16="http://schemas.microsoft.com/office/drawing/2014/main" val="200505750"/>
                    </a:ext>
                  </a:extLst>
                </a:gridCol>
                <a:gridCol w="4061861">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Intent</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HTTP METHOD</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Consolas" panose="020B0609020204030204" pitchFamily="49" charset="0"/>
                        </a:rPr>
                        <a:t>GET /users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 member of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GET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 new item in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POST /users/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PATCH/PUT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PATCH /users/{id}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DELETE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tx2"/>
                          </a:solidFill>
                          <a:latin typeface="Segoe UI Semilight" panose="020B0402040204020203" pitchFamily="34" charset="0"/>
                          <a:cs typeface="Segoe UI Semilight" panose="020B0402040204020203" pitchFamily="34" charset="0"/>
                        </a:rPr>
                        <a:t>Invoke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Invoke operations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POST /domains/{id}/verify</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306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Batch</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Execute multiple requests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POST /$batch</a:t>
                      </a:r>
                      <a:endParaRPr lang="en-US" sz="2000" dirty="0">
                        <a:solidFill>
                          <a:schemeClr val="tx2"/>
                        </a:solidFill>
                        <a:latin typeface="Consolas" panose="020B0609020204030204" pitchFamily="49" charset="0"/>
                      </a:endParaRP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1 </a:t>
            </a:r>
            <a:r>
              <a:rPr lang="en-US">
                <a:solidFill>
                  <a:schemeClr val="tx1"/>
                </a:solidFill>
              </a:rPr>
              <a:t>|</a:t>
            </a:r>
            <a:r>
              <a:rPr lang="en-US"/>
              <a:t> Know the 7 basic operations</a:t>
            </a:r>
          </a:p>
        </p:txBody>
      </p:sp>
    </p:spTree>
    <p:extLst>
      <p:ext uri="{BB962C8B-B14F-4D97-AF65-F5344CB8AC3E}">
        <p14:creationId xmlns:p14="http://schemas.microsoft.com/office/powerpoint/2010/main" val="91860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a:xfrm>
            <a:off x="588263" y="457200"/>
            <a:ext cx="11018520" cy="553998"/>
          </a:xfrm>
        </p:spPr>
        <p:txBody>
          <a:bodyPr/>
          <a:lstStyle/>
          <a:p>
            <a:r>
              <a:rPr lang="en-US">
                <a:solidFill>
                  <a:schemeClr val="accent3"/>
                </a:solidFill>
              </a:rPr>
              <a:t>POST/PATCH/PUT </a:t>
            </a:r>
            <a:r>
              <a:rPr lang="en-US"/>
              <a:t>| no response required</a:t>
            </a:r>
            <a:endParaRPr lang="en-US">
              <a:solidFill>
                <a:schemeClr val="accent3"/>
              </a:solidFill>
            </a:endParaRP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If your code doesn’t need to get a response, then opt out</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15884"/>
            <a:chOff x="4665128" y="2209801"/>
            <a:chExt cx="2987530" cy="1666557"/>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66557"/>
              <a:chOff x="586390" y="2209800"/>
              <a:chExt cx="2525984" cy="2427662"/>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BF9A241C-B152-4662-829A-135563890B2F}"/>
              </a:ext>
            </a:extLst>
          </p:cNvPr>
          <p:cNvGrpSpPr/>
          <p:nvPr/>
        </p:nvGrpSpPr>
        <p:grpSpPr>
          <a:xfrm>
            <a:off x="8353447" y="2198915"/>
            <a:ext cx="3514147" cy="1926770"/>
            <a:chOff x="8353447" y="2198915"/>
            <a:chExt cx="3514147" cy="1926770"/>
          </a:xfrm>
        </p:grpSpPr>
        <p:sp>
          <p:nvSpPr>
            <p:cNvPr id="18" name="Rectangle 17">
              <a:extLst>
                <a:ext uri="{FF2B5EF4-FFF2-40B4-BE49-F238E27FC236}">
                  <a16:creationId xmlns:a16="http://schemas.microsoft.com/office/drawing/2014/main" id="{BA2F9222-5DF0-4F4E-8EFC-4DD6A96BA20A}"/>
                </a:ext>
              </a:extLst>
            </p:cNvPr>
            <p:cNvSpPr/>
            <p:nvPr/>
          </p:nvSpPr>
          <p:spPr>
            <a:xfrm>
              <a:off x="8353448" y="2370649"/>
              <a:ext cx="3514146" cy="1575816"/>
            </a:xfrm>
            <a:prstGeom prst="rect">
              <a:avLst/>
            </a:prstGeom>
          </p:spPr>
          <p:txBody>
            <a:bodyPr wrap="square" lIns="0">
              <a:spAutoFit/>
            </a:bodyPr>
            <a:lstStyle/>
            <a:p>
              <a:pPr>
                <a:lnSpc>
                  <a:spcPct val="90000"/>
                </a:lnSpc>
                <a:spcBef>
                  <a:spcPts val="600"/>
                </a:spcBef>
              </a:pPr>
              <a:r>
                <a:rPr lang="en-US" sz="2400" b="1">
                  <a:solidFill>
                    <a:schemeClr val="accent3"/>
                  </a:solidFill>
                  <a:latin typeface="+mj-lt"/>
                </a:rPr>
                <a:t>Tip</a:t>
              </a:r>
            </a:p>
            <a:p>
              <a:pPr>
                <a:lnSpc>
                  <a:spcPct val="90000"/>
                </a:lnSpc>
                <a:spcBef>
                  <a:spcPts val="600"/>
                </a:spcBef>
              </a:pPr>
              <a:r>
                <a:rPr lang="en-US" sz="2400"/>
                <a:t>Use HTTP </a:t>
              </a:r>
            </a:p>
            <a:p>
              <a:pPr>
                <a:lnSpc>
                  <a:spcPct val="90000"/>
                </a:lnSpc>
                <a:spcBef>
                  <a:spcPts val="600"/>
                </a:spcBef>
              </a:pPr>
              <a:r>
                <a:rPr lang="en-US" sz="2400" b="1"/>
                <a:t>Prefer return=minimal </a:t>
              </a:r>
              <a:r>
                <a:rPr lang="en-US" sz="2400"/>
                <a:t>request header</a:t>
              </a:r>
              <a:endParaRPr lang="en-US" sz="3200" b="1"/>
            </a:p>
          </p:txBody>
        </p:sp>
        <p:cxnSp>
          <p:nvCxnSpPr>
            <p:cNvPr id="19" name="Straight Connector 18">
              <a:extLst>
                <a:ext uri="{FF2B5EF4-FFF2-40B4-BE49-F238E27FC236}">
                  <a16:creationId xmlns:a16="http://schemas.microsoft.com/office/drawing/2014/main" id="{F1B49F90-3E45-489C-9E38-4FFE3EF0050D}"/>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604114-B253-4031-AA13-587DA02B5B75}"/>
                </a:ext>
              </a:extLst>
            </p:cNvPr>
            <p:cNvCxnSpPr>
              <a:cxnSpLocks/>
            </p:cNvCxnSpPr>
            <p:nvPr/>
          </p:nvCxnSpPr>
          <p:spPr>
            <a:xfrm>
              <a:off x="8353447" y="412568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52372E9-970F-4E44-BF7A-B8F64D490E6D}"/>
              </a:ext>
            </a:extLst>
          </p:cNvPr>
          <p:cNvSpPr/>
          <p:nvPr/>
        </p:nvSpPr>
        <p:spPr>
          <a:xfrm>
            <a:off x="584199" y="4972678"/>
            <a:ext cx="6845301" cy="363946"/>
          </a:xfrm>
          <a:prstGeom prst="rect">
            <a:avLst/>
          </a:prstGeom>
        </p:spPr>
        <p:txBody>
          <a:bodyPr wrap="square">
            <a:spAutoFit/>
          </a:bodyPr>
          <a:lstStyle/>
          <a:p>
            <a:r>
              <a:rPr lang="en-US"/>
              <a:t>Some services </a:t>
            </a:r>
            <a:r>
              <a:rPr lang="en-US" b="1"/>
              <a:t>always</a:t>
            </a:r>
            <a:r>
              <a:rPr lang="en-US"/>
              <a:t> return 204 No content for PATCH and PUT</a:t>
            </a:r>
          </a:p>
        </p:txBody>
      </p:sp>
    </p:spTree>
    <p:extLst>
      <p:ext uri="{BB962C8B-B14F-4D97-AF65-F5344CB8AC3E}">
        <p14:creationId xmlns:p14="http://schemas.microsoft.com/office/powerpoint/2010/main" val="3387917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3719" cy="4720268"/>
        </p:xfrm>
        <a:graphic>
          <a:graphicData uri="http://schemas.openxmlformats.org/drawingml/2006/table">
            <a:tbl>
              <a:tblPr firstRow="1" bandRow="1">
                <a:tableStyleId>{5C22544A-7EE6-4342-B048-85BDC9FD1C3A}</a:tableStyleId>
              </a:tblPr>
              <a:tblGrid>
                <a:gridCol w="1436584">
                  <a:extLst>
                    <a:ext uri="{9D8B030D-6E8A-4147-A177-3AD203B41FA5}">
                      <a16:colId xmlns:a16="http://schemas.microsoft.com/office/drawing/2014/main" val="2037588904"/>
                    </a:ext>
                  </a:extLst>
                </a:gridCol>
                <a:gridCol w="3959392">
                  <a:extLst>
                    <a:ext uri="{9D8B030D-6E8A-4147-A177-3AD203B41FA5}">
                      <a16:colId xmlns:a16="http://schemas.microsoft.com/office/drawing/2014/main" val="200505750"/>
                    </a:ext>
                  </a:extLst>
                </a:gridCol>
                <a:gridCol w="5787743">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Value</a:t>
                      </a:r>
                    </a:p>
                  </a:txBody>
                  <a:tcPr marL="89642" marR="89642" marT="44821" marB="44821"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r>
                        <a:rPr lang="en-US" sz="2000" dirty="0">
                          <a:solidFill>
                            <a:schemeClr val="accent3"/>
                          </a:solidFill>
                          <a:latin typeface="Consolas" panose="020B0609020204030204" pitchFamily="49" charset="0"/>
                        </a:rPr>
                        <a:t>$filter</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results (rows)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$filter</a:t>
                      </a:r>
                      <a:r>
                        <a:rPr lang="en-US" sz="2000">
                          <a:solidFill>
                            <a:srgbClr val="0D0D0D"/>
                          </a:solidFill>
                          <a:latin typeface="Consolas"/>
                        </a:rPr>
                        <a:t>=startsWith(givenName,’J’)</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r>
                        <a:rPr lang="en-US" sz="2000" dirty="0">
                          <a:solidFill>
                            <a:schemeClr val="accent3"/>
                          </a:solidFill>
                          <a:latin typeface="Consolas" panose="020B0609020204030204" pitchFamily="49" charset="0"/>
                        </a:rPr>
                        <a:t>$select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properties (columns)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$select</a:t>
                      </a:r>
                      <a:r>
                        <a:rPr lang="en-US" sz="2000">
                          <a:solidFill>
                            <a:srgbClr val="0D0D0D"/>
                          </a:solidFill>
                          <a:latin typeface="Consolas"/>
                        </a:rPr>
                        <a:t>=givenName,surname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r>
                        <a:rPr lang="en-US" sz="2000" dirty="0">
                          <a:solidFill>
                            <a:schemeClr val="accent3"/>
                          </a:solidFill>
                          <a:latin typeface="Consolas" panose="020B0609020204030204" pitchFamily="49" charset="0"/>
                        </a:rPr>
                        <a:t>$</a:t>
                      </a:r>
                      <a:r>
                        <a:rPr lang="en-US" sz="2000" dirty="0" err="1">
                          <a:solidFill>
                            <a:schemeClr val="accent3"/>
                          </a:solidFill>
                          <a:latin typeface="Consolas" panose="020B0609020204030204" pitchFamily="49" charset="0"/>
                        </a:rPr>
                        <a:t>orderBy</a:t>
                      </a:r>
                      <a:endParaRPr lang="en-US" sz="2000" dirty="0">
                        <a:solidFill>
                          <a:schemeClr val="accent3"/>
                        </a:solidFill>
                        <a:latin typeface="Consolas" panose="020B0609020204030204" pitchFamily="49" charset="0"/>
                      </a:endParaRP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Orders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$orderBy</a:t>
                      </a:r>
                      <a:r>
                        <a:rPr lang="en-US" sz="2000">
                          <a:solidFill>
                            <a:srgbClr val="0D0D0D"/>
                          </a:solidFill>
                          <a:latin typeface="Consolas"/>
                        </a:rPr>
                        <a:t>=displayName desc</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r>
                        <a:rPr lang="en-US" sz="2000" dirty="0">
                          <a:solidFill>
                            <a:schemeClr val="accent3"/>
                          </a:solidFill>
                          <a:latin typeface="Consolas" panose="020B0609020204030204" pitchFamily="49" charset="0"/>
                        </a:rPr>
                        <a:t>$top</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Sets the page size of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$top</a:t>
                      </a:r>
                      <a:r>
                        <a:rPr lang="en-US" sz="2000">
                          <a:solidFill>
                            <a:srgbClr val="0D0D0D"/>
                          </a:solidFill>
                          <a:latin typeface="Consolas"/>
                        </a:rPr>
                        <a:t>=10</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r>
                        <a:rPr lang="en-US" sz="2000">
                          <a:solidFill>
                            <a:schemeClr val="accent3"/>
                          </a:solidFill>
                          <a:latin typeface="Consolas" panose="020B0609020204030204" pitchFamily="49" charset="0"/>
                        </a:rPr>
                        <a:t>$expand</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Retrieves related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/groups?</a:t>
                      </a:r>
                      <a:r>
                        <a:rPr lang="en-US" sz="2000">
                          <a:solidFill>
                            <a:schemeClr val="accent3"/>
                          </a:solidFill>
                          <a:latin typeface="Consolas"/>
                        </a:rPr>
                        <a:t>$expand</a:t>
                      </a:r>
                      <a:r>
                        <a:rPr lang="en-US" sz="2000">
                          <a:solidFill>
                            <a:srgbClr val="0D0D0D"/>
                          </a:solidFill>
                          <a:latin typeface="Consolas"/>
                        </a:rPr>
                        <a:t>=members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accent3"/>
                          </a:solidFill>
                          <a:latin typeface="Consolas" panose="020B0609020204030204" pitchFamily="49" charset="0"/>
                        </a:rPr>
                        <a:t>$count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Retrieves the total count of matching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2000">
                          <a:solidFill>
                            <a:srgbClr val="0D0D0D"/>
                          </a:solidFill>
                          <a:latin typeface="Consolas"/>
                        </a:rPr>
                        <a:t>/me/messages?</a:t>
                      </a:r>
                      <a:r>
                        <a:rPr lang="en-US" sz="2000">
                          <a:solidFill>
                            <a:schemeClr val="accent3"/>
                          </a:solidFill>
                          <a:latin typeface="Consolas"/>
                        </a:rPr>
                        <a:t>$top</a:t>
                      </a:r>
                      <a:r>
                        <a:rPr lang="en-US" sz="2000">
                          <a:solidFill>
                            <a:srgbClr val="0D0D0D"/>
                          </a:solidFill>
                          <a:latin typeface="Consolas"/>
                        </a:rPr>
                        <a:t>=2&amp;count=true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0">
                <a:tc>
                  <a:txBody>
                    <a:bodyPr/>
                    <a:lstStyle/>
                    <a:p>
                      <a:r>
                        <a:rPr lang="en-US" sz="2000">
                          <a:solidFill>
                            <a:schemeClr val="accent3"/>
                          </a:solidFill>
                          <a:latin typeface="Consolas" panose="020B0609020204030204" pitchFamily="49" charset="0"/>
                        </a:rPr>
                        <a:t>$search</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Returns results based on search criteria. Currently supported on </a:t>
                      </a:r>
                      <a:r>
                        <a:rPr lang="en-US" sz="2000" b="1">
                          <a:solidFill>
                            <a:schemeClr val="tx2"/>
                          </a:solidFill>
                          <a:latin typeface="Segoe UI Semilight" panose="020B0402040204020203" pitchFamily="34" charset="0"/>
                          <a:cs typeface="Segoe UI Semilight" panose="020B0402040204020203" pitchFamily="34" charset="0"/>
                        </a:rPr>
                        <a:t>messages</a:t>
                      </a:r>
                      <a:r>
                        <a:rPr lang="en-US" sz="2000">
                          <a:solidFill>
                            <a:schemeClr val="tx2"/>
                          </a:solidFill>
                          <a:latin typeface="Segoe UI Semilight" panose="020B0402040204020203" pitchFamily="34" charset="0"/>
                          <a:cs typeface="Segoe UI Semilight" panose="020B0402040204020203" pitchFamily="34" charset="0"/>
                        </a:rPr>
                        <a:t> and </a:t>
                      </a:r>
                      <a:r>
                        <a:rPr lang="en-US" sz="2000" b="1">
                          <a:solidFill>
                            <a:schemeClr val="tx2"/>
                          </a:solidFill>
                          <a:latin typeface="Segoe UI Semilight" panose="020B0402040204020203" pitchFamily="34" charset="0"/>
                          <a:cs typeface="Segoe UI Semilight" panose="020B0402040204020203" pitchFamily="34" charset="0"/>
                        </a:rPr>
                        <a:t>person</a:t>
                      </a:r>
                      <a:r>
                        <a:rPr lang="en-US" sz="2000">
                          <a:solidFill>
                            <a:schemeClr val="tx2"/>
                          </a:solidFill>
                          <a:latin typeface="Segoe UI Semilight" panose="020B0402040204020203" pitchFamily="34" charset="0"/>
                          <a:cs typeface="Segoe UI Semilight" panose="020B0402040204020203" pitchFamily="34" charset="0"/>
                        </a:rPr>
                        <a:t> collections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0D0D0D"/>
                          </a:solidFill>
                          <a:latin typeface="Consolas"/>
                        </a:rPr>
                        <a:t>/me/messages?</a:t>
                      </a:r>
                      <a:r>
                        <a:rPr lang="en-US" sz="2000" dirty="0">
                          <a:solidFill>
                            <a:schemeClr val="accent3"/>
                          </a:solidFill>
                          <a:latin typeface="Consolas"/>
                        </a:rPr>
                        <a:t>$search</a:t>
                      </a:r>
                      <a:r>
                        <a:rPr lang="en-US" sz="2000" dirty="0">
                          <a:solidFill>
                            <a:srgbClr val="0D0D0D"/>
                          </a:solidFill>
                          <a:latin typeface="Consolas"/>
                        </a:rPr>
                        <a:t>=pizza</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2 </a:t>
            </a:r>
            <a:r>
              <a:rPr lang="en-US">
                <a:solidFill>
                  <a:schemeClr val="tx1"/>
                </a:solidFill>
              </a:rPr>
              <a:t>|</a:t>
            </a:r>
            <a:r>
              <a:rPr lang="en-US"/>
              <a:t> Learn the 7 basic query parameters</a:t>
            </a:r>
          </a:p>
        </p:txBody>
      </p:sp>
    </p:spTree>
    <p:extLst>
      <p:ext uri="{BB962C8B-B14F-4D97-AF65-F5344CB8AC3E}">
        <p14:creationId xmlns:p14="http://schemas.microsoft.com/office/powerpoint/2010/main" val="15646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projections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90" y="4977827"/>
            <a:ext cx="7240440" cy="947952"/>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$select=</a:t>
            </a:r>
            <a:r>
              <a:rPr lang="en-US" b="1" err="1">
                <a:solidFill>
                  <a:schemeClr val="accent3"/>
                </a:solidFill>
                <a:latin typeface="Segoe UI Semibold" panose="020B0702040204020203" pitchFamily="34" charset="0"/>
                <a:cs typeface="Segoe UI Semibold" panose="020B0702040204020203" pitchFamily="34" charset="0"/>
              </a:rPr>
              <a:t>givenName,mail</a:t>
            </a:r>
            <a:r>
              <a:rPr lang="en-US" b="1">
                <a:solidFill>
                  <a:schemeClr val="accent3"/>
                </a:solidFill>
                <a:latin typeface="Segoe UI Semibold" panose="020B0702040204020203" pitchFamily="34" charset="0"/>
                <a:cs typeface="Segoe UI Semibold" panose="020B0702040204020203" pitchFamily="34" charset="0"/>
              </a:rPr>
              <a:t>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Choose the </a:t>
              </a:r>
              <a:r>
                <a:rPr lang="en-US" sz="2400">
                  <a:solidFill>
                    <a:schemeClr val="accent3"/>
                  </a:solidFill>
                </a:rPr>
                <a:t>properties</a:t>
              </a:r>
              <a:r>
                <a:rPr lang="en-US" sz="2400"/>
                <a:t> 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679306"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$select</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705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filters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89" y="4977827"/>
            <a:ext cx="10303283" cy="1378839"/>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$filter=department eq ‘Sales’ &amp; $select=givenName,mail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1093451"/>
            </a:xfrm>
            <a:prstGeom prst="rect">
              <a:avLst/>
            </a:prstGeom>
          </p:spPr>
          <p:txBody>
            <a:bodyPr wrap="square" lIns="0">
              <a:spAutoFit/>
            </a:bodyPr>
            <a:lstStyle/>
            <a:p>
              <a:r>
                <a:rPr lang="en-US" sz="2400"/>
                <a:t>Choose the </a:t>
              </a:r>
              <a:r>
                <a:rPr lang="en-US" sz="2400">
                  <a:solidFill>
                    <a:schemeClr val="accent3"/>
                  </a:solidFill>
                </a:rPr>
                <a:t>records </a:t>
              </a:r>
              <a:br>
                <a:rPr lang="en-US" sz="2400">
                  <a:solidFill>
                    <a:schemeClr val="accent3"/>
                  </a:solidFill>
                </a:rPr>
              </a:br>
              <a:r>
                <a:rPr lang="en-US" sz="2400"/>
                <a:t>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557862"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$filter</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95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accent3"/>
                </a:solidFill>
              </a:rPr>
              <a:t>TIP 3 </a:t>
            </a:r>
            <a:r>
              <a:rPr lang="en-US">
                <a:solidFill>
                  <a:schemeClr val="tx1"/>
                </a:solidFill>
              </a:rPr>
              <a:t>|</a:t>
            </a:r>
            <a:r>
              <a:rPr lang="en-US"/>
              <a:t> Watch for server-side pagination</a:t>
            </a:r>
          </a:p>
        </p:txBody>
      </p:sp>
      <p:grpSp>
        <p:nvGrpSpPr>
          <p:cNvPr id="22" name="Group 21">
            <a:extLst>
              <a:ext uri="{FF2B5EF4-FFF2-40B4-BE49-F238E27FC236}">
                <a16:creationId xmlns:a16="http://schemas.microsoft.com/office/drawing/2014/main" id="{7501E9CA-5F7E-44FE-B311-730825761B0E}"/>
              </a:ext>
            </a:extLst>
          </p:cNvPr>
          <p:cNvGrpSpPr/>
          <p:nvPr/>
        </p:nvGrpSpPr>
        <p:grpSpPr>
          <a:xfrm>
            <a:off x="586390" y="2209800"/>
            <a:ext cx="2973239" cy="2013857"/>
            <a:chOff x="586390" y="2209800"/>
            <a:chExt cx="2973239" cy="2013857"/>
          </a:xfrm>
        </p:grpSpPr>
        <p:sp>
          <p:nvSpPr>
            <p:cNvPr id="2" name="Rectangle 1">
              <a:extLst>
                <a:ext uri="{FF2B5EF4-FFF2-40B4-BE49-F238E27FC236}">
                  <a16:creationId xmlns:a16="http://schemas.microsoft.com/office/drawing/2014/main" id="{23A61528-DC7F-4201-9B58-4D34981A9092}"/>
                </a:ext>
              </a:extLst>
            </p:cNvPr>
            <p:cNvSpPr/>
            <p:nvPr/>
          </p:nvSpPr>
          <p:spPr>
            <a:xfrm>
              <a:off x="586390" y="2391364"/>
              <a:ext cx="2973239" cy="830997"/>
            </a:xfrm>
            <a:prstGeom prst="rect">
              <a:avLst/>
            </a:prstGeom>
          </p:spPr>
          <p:txBody>
            <a:bodyPr wrap="square" lIns="0">
              <a:spAutoFit/>
            </a:bodyPr>
            <a:lstStyle/>
            <a:p>
              <a:r>
                <a:rPr lang="en-US" sz="2400" dirty="0"/>
                <a:t>Graph uses server-side page size limits</a:t>
              </a:r>
            </a:p>
          </p:txBody>
        </p:sp>
        <p:cxnSp>
          <p:nvCxnSpPr>
            <p:cNvPr id="12" name="Straight Connector 11">
              <a:extLst>
                <a:ext uri="{FF2B5EF4-FFF2-40B4-BE49-F238E27FC236}">
                  <a16:creationId xmlns:a16="http://schemas.microsoft.com/office/drawing/2014/main" id="{D97B8731-3934-4EDA-9080-7F69F52DCEA9}"/>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9FAC6-32CA-4078-BA47-E3AE5EE6374C}"/>
                </a:ext>
              </a:extLst>
            </p:cNvPr>
            <p:cNvCxnSpPr/>
            <p:nvPr/>
          </p:nvCxnSpPr>
          <p:spPr>
            <a:xfrm>
              <a:off x="58639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BA25947-9A0A-432C-908E-453948AF2B15}"/>
              </a:ext>
            </a:extLst>
          </p:cNvPr>
          <p:cNvGrpSpPr/>
          <p:nvPr/>
        </p:nvGrpSpPr>
        <p:grpSpPr>
          <a:xfrm>
            <a:off x="4291583" y="2209800"/>
            <a:ext cx="3135086" cy="2013857"/>
            <a:chOff x="4114800" y="2209800"/>
            <a:chExt cx="3135086" cy="2013857"/>
          </a:xfrm>
        </p:grpSpPr>
        <p:sp>
          <p:nvSpPr>
            <p:cNvPr id="5" name="Rectangle 4">
              <a:extLst>
                <a:ext uri="{FF2B5EF4-FFF2-40B4-BE49-F238E27FC236}">
                  <a16:creationId xmlns:a16="http://schemas.microsoft.com/office/drawing/2014/main" id="{8ACC7919-E09A-4A03-8EA2-C92BA2F080CA}"/>
                </a:ext>
              </a:extLst>
            </p:cNvPr>
            <p:cNvSpPr/>
            <p:nvPr/>
          </p:nvSpPr>
          <p:spPr>
            <a:xfrm>
              <a:off x="4114800" y="2391363"/>
              <a:ext cx="3135086" cy="1569660"/>
            </a:xfrm>
            <a:prstGeom prst="rect">
              <a:avLst/>
            </a:prstGeom>
          </p:spPr>
          <p:txBody>
            <a:bodyPr wrap="square" lIns="0">
              <a:spAutoFit/>
            </a:bodyPr>
            <a:lstStyle/>
            <a:p>
              <a:r>
                <a:rPr lang="en-US" sz="2400"/>
                <a:t>When querying collections, Graph may return the results in many pages</a:t>
              </a:r>
            </a:p>
          </p:txBody>
        </p:sp>
        <p:cxnSp>
          <p:nvCxnSpPr>
            <p:cNvPr id="14" name="Straight Connector 13">
              <a:extLst>
                <a:ext uri="{FF2B5EF4-FFF2-40B4-BE49-F238E27FC236}">
                  <a16:creationId xmlns:a16="http://schemas.microsoft.com/office/drawing/2014/main" id="{FF68B59D-CFC9-40AB-9964-F6D3EDA88907}"/>
                </a:ext>
              </a:extLst>
            </p:cNvPr>
            <p:cNvCxnSpPr/>
            <p:nvPr/>
          </p:nvCxnSpPr>
          <p:spPr>
            <a:xfrm>
              <a:off x="411480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674914-A84A-429F-B3B0-268E3E5F5394}"/>
                </a:ext>
              </a:extLst>
            </p:cNvPr>
            <p:cNvCxnSpPr/>
            <p:nvPr/>
          </p:nvCxnSpPr>
          <p:spPr>
            <a:xfrm>
              <a:off x="411480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A28446F-E452-42D5-898F-4525B896D718}"/>
              </a:ext>
            </a:extLst>
          </p:cNvPr>
          <p:cNvGrpSpPr/>
          <p:nvPr/>
        </p:nvGrpSpPr>
        <p:grpSpPr>
          <a:xfrm>
            <a:off x="7922190" y="2209800"/>
            <a:ext cx="4269810" cy="2013857"/>
            <a:chOff x="7922190" y="2209800"/>
            <a:chExt cx="4269810" cy="2013857"/>
          </a:xfrm>
        </p:grpSpPr>
        <p:grpSp>
          <p:nvGrpSpPr>
            <p:cNvPr id="10" name="Group 9">
              <a:extLst>
                <a:ext uri="{FF2B5EF4-FFF2-40B4-BE49-F238E27FC236}">
                  <a16:creationId xmlns:a16="http://schemas.microsoft.com/office/drawing/2014/main" id="{657C6E1E-7E6B-4AC2-A94A-0E5E43D81588}"/>
                </a:ext>
              </a:extLst>
            </p:cNvPr>
            <p:cNvGrpSpPr/>
            <p:nvPr/>
          </p:nvGrpSpPr>
          <p:grpSpPr>
            <a:xfrm>
              <a:off x="7922190" y="2391363"/>
              <a:ext cx="4269810" cy="1703175"/>
              <a:chOff x="7761515" y="2391363"/>
              <a:chExt cx="4269810" cy="1703175"/>
            </a:xfrm>
          </p:grpSpPr>
          <p:sp>
            <p:nvSpPr>
              <p:cNvPr id="6" name="Rectangle 5">
                <a:extLst>
                  <a:ext uri="{FF2B5EF4-FFF2-40B4-BE49-F238E27FC236}">
                    <a16:creationId xmlns:a16="http://schemas.microsoft.com/office/drawing/2014/main" id="{2BF592A5-F09D-4EE5-9797-1B3541A994D4}"/>
                  </a:ext>
                </a:extLst>
              </p:cNvPr>
              <p:cNvSpPr/>
              <p:nvPr/>
            </p:nvSpPr>
            <p:spPr>
              <a:xfrm>
                <a:off x="7761515" y="2391363"/>
                <a:ext cx="3624943" cy="1200329"/>
              </a:xfrm>
              <a:prstGeom prst="rect">
                <a:avLst/>
              </a:prstGeom>
            </p:spPr>
            <p:txBody>
              <a:bodyPr wrap="square">
                <a:spAutoFit/>
              </a:bodyPr>
              <a:lstStyle/>
              <a:p>
                <a:r>
                  <a:rPr lang="en-US" sz="2400" dirty="0"/>
                  <a:t>Always expect an </a:t>
                </a:r>
                <a:r>
                  <a:rPr lang="en-US" sz="2400" dirty="0">
                    <a:latin typeface="Courier New" panose="02070309020205020404" pitchFamily="49" charset="0"/>
                    <a:cs typeface="Courier New" panose="02070309020205020404" pitchFamily="49" charset="0"/>
                  </a:rPr>
                  <a:t>@odata.nextLink</a:t>
                </a:r>
                <a:r>
                  <a:rPr lang="en-US" sz="2400" dirty="0"/>
                  <a:t> property in the response</a:t>
                </a:r>
              </a:p>
            </p:txBody>
          </p:sp>
          <p:sp>
            <p:nvSpPr>
              <p:cNvPr id="7" name="Rectangle 6">
                <a:extLst>
                  <a:ext uri="{FF2B5EF4-FFF2-40B4-BE49-F238E27FC236}">
                    <a16:creationId xmlns:a16="http://schemas.microsoft.com/office/drawing/2014/main" id="{5BED7286-F195-441B-9619-D40D21339603}"/>
                  </a:ext>
                </a:extLst>
              </p:cNvPr>
              <p:cNvSpPr/>
              <p:nvPr/>
            </p:nvSpPr>
            <p:spPr>
              <a:xfrm>
                <a:off x="7761515" y="3755984"/>
                <a:ext cx="4269810" cy="338554"/>
              </a:xfrm>
              <a:prstGeom prst="rect">
                <a:avLst/>
              </a:prstGeom>
            </p:spPr>
            <p:txBody>
              <a:bodyPr wrap="square">
                <a:spAutoFit/>
              </a:bodyPr>
              <a:lstStyle/>
              <a:p>
                <a:r>
                  <a:rPr lang="en-US" sz="1600"/>
                  <a:t>Contains the URL to the next page</a:t>
                </a:r>
              </a:p>
            </p:txBody>
          </p:sp>
        </p:grpSp>
        <p:cxnSp>
          <p:nvCxnSpPr>
            <p:cNvPr id="16" name="Straight Connector 15">
              <a:extLst>
                <a:ext uri="{FF2B5EF4-FFF2-40B4-BE49-F238E27FC236}">
                  <a16:creationId xmlns:a16="http://schemas.microsoft.com/office/drawing/2014/main" id="{024B32A6-802E-42CB-B6DA-3F5938268D7C}"/>
                </a:ext>
              </a:extLst>
            </p:cNvPr>
            <p:cNvCxnSpPr>
              <a:cxnSpLocks/>
            </p:cNvCxnSpPr>
            <p:nvPr/>
          </p:nvCxnSpPr>
          <p:spPr>
            <a:xfrm>
              <a:off x="8020161" y="2209800"/>
              <a:ext cx="32983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37D73E-32AF-48AD-9361-ADF84E5912A2}"/>
                </a:ext>
              </a:extLst>
            </p:cNvPr>
            <p:cNvCxnSpPr>
              <a:cxnSpLocks/>
            </p:cNvCxnSpPr>
            <p:nvPr/>
          </p:nvCxnSpPr>
          <p:spPr>
            <a:xfrm>
              <a:off x="8020161" y="4223657"/>
              <a:ext cx="33745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3811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3B06D-A6AC-4707-A755-317C42C681F7}"/>
              </a:ext>
            </a:extLst>
          </p:cNvPr>
          <p:cNvSpPr/>
          <p:nvPr/>
        </p:nvSpPr>
        <p:spPr bwMode="auto">
          <a:xfrm>
            <a:off x="0" y="488989"/>
            <a:ext cx="12192000" cy="35604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E03DAAB6-C7EB-448A-BA11-79A5F0CDCCB6}"/>
              </a:ext>
            </a:extLst>
          </p:cNvPr>
          <p:cNvSpPr>
            <a:spLocks noGrp="1"/>
          </p:cNvSpPr>
          <p:nvPr>
            <p:ph type="body" sz="quarter" idx="4294967295"/>
          </p:nvPr>
        </p:nvSpPr>
        <p:spPr>
          <a:xfrm>
            <a:off x="473646" y="777115"/>
            <a:ext cx="11017250" cy="307777"/>
          </a:xfrm>
        </p:spPr>
        <p:txBody>
          <a:bodyPr/>
          <a:lstStyle/>
          <a:p>
            <a:pPr marL="0" indent="0">
              <a:buNone/>
            </a:pPr>
            <a:r>
              <a:rPr lang="en-US" sz="2000">
                <a:latin typeface="Consolas" panose="020B0609020204030204" pitchFamily="49" charset="0"/>
              </a:rPr>
              <a:t>Request</a:t>
            </a:r>
          </a:p>
        </p:txBody>
      </p:sp>
      <p:sp>
        <p:nvSpPr>
          <p:cNvPr id="5" name="Text Placeholder 2">
            <a:extLst>
              <a:ext uri="{FF2B5EF4-FFF2-40B4-BE49-F238E27FC236}">
                <a16:creationId xmlns:a16="http://schemas.microsoft.com/office/drawing/2014/main" id="{B5422D0F-14DE-40C6-BC0A-77EA85E800AB}"/>
              </a:ext>
            </a:extLst>
          </p:cNvPr>
          <p:cNvSpPr txBox="1">
            <a:spLocks/>
          </p:cNvSpPr>
          <p:nvPr/>
        </p:nvSpPr>
        <p:spPr>
          <a:xfrm>
            <a:off x="473646" y="1891102"/>
            <a:ext cx="110185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Response</a:t>
            </a:r>
          </a:p>
        </p:txBody>
      </p:sp>
      <p:pic>
        <p:nvPicPr>
          <p:cNvPr id="6" name="Picture 5">
            <a:extLst>
              <a:ext uri="{FF2B5EF4-FFF2-40B4-BE49-F238E27FC236}">
                <a16:creationId xmlns:a16="http://schemas.microsoft.com/office/drawing/2014/main" id="{070CF465-21D9-4856-954B-74EC3A67023B}"/>
              </a:ext>
            </a:extLst>
          </p:cNvPr>
          <p:cNvPicPr>
            <a:picLocks noChangeAspect="1"/>
          </p:cNvPicPr>
          <p:nvPr/>
        </p:nvPicPr>
        <p:blipFill>
          <a:blip r:embed="rId3"/>
          <a:stretch>
            <a:fillRect/>
          </a:stretch>
        </p:blipFill>
        <p:spPr>
          <a:xfrm>
            <a:off x="473646" y="1103940"/>
            <a:ext cx="9267729" cy="585980"/>
          </a:xfrm>
          <a:prstGeom prst="rect">
            <a:avLst/>
          </a:prstGeom>
        </p:spPr>
      </p:pic>
      <p:pic>
        <p:nvPicPr>
          <p:cNvPr id="11" name="Picture 10">
            <a:extLst>
              <a:ext uri="{FF2B5EF4-FFF2-40B4-BE49-F238E27FC236}">
                <a16:creationId xmlns:a16="http://schemas.microsoft.com/office/drawing/2014/main" id="{30BF94A2-0E8E-43A7-9A2B-A72898DC0AB4}"/>
              </a:ext>
            </a:extLst>
          </p:cNvPr>
          <p:cNvPicPr>
            <a:picLocks noChangeAspect="1"/>
          </p:cNvPicPr>
          <p:nvPr/>
        </p:nvPicPr>
        <p:blipFill>
          <a:blip r:embed="rId4"/>
          <a:stretch>
            <a:fillRect/>
          </a:stretch>
        </p:blipFill>
        <p:spPr>
          <a:xfrm>
            <a:off x="473646" y="2244039"/>
            <a:ext cx="11372089" cy="1480741"/>
          </a:xfrm>
          <a:prstGeom prst="rect">
            <a:avLst/>
          </a:prstGeom>
        </p:spPr>
      </p:pic>
      <p:sp>
        <p:nvSpPr>
          <p:cNvPr id="10" name="Rectangle 9">
            <a:extLst>
              <a:ext uri="{FF2B5EF4-FFF2-40B4-BE49-F238E27FC236}">
                <a16:creationId xmlns:a16="http://schemas.microsoft.com/office/drawing/2014/main" id="{FE106E4E-2369-4F95-A6C4-496AF8D7D4E2}"/>
              </a:ext>
            </a:extLst>
          </p:cNvPr>
          <p:cNvSpPr/>
          <p:nvPr/>
        </p:nvSpPr>
        <p:spPr bwMode="auto">
          <a:xfrm>
            <a:off x="995535" y="2591056"/>
            <a:ext cx="10621949" cy="319254"/>
          </a:xfrm>
          <a:prstGeom prst="rect">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88F366B-F6BA-48D1-817C-F342A7F31A0A}"/>
              </a:ext>
            </a:extLst>
          </p:cNvPr>
          <p:cNvSpPr/>
          <p:nvPr/>
        </p:nvSpPr>
        <p:spPr>
          <a:xfrm>
            <a:off x="558167" y="4234225"/>
            <a:ext cx="2283004" cy="1692771"/>
          </a:xfrm>
          <a:prstGeom prst="rect">
            <a:avLst/>
          </a:prstGeom>
        </p:spPr>
        <p:txBody>
          <a:bodyPr wrap="square">
            <a:spAutoFit/>
          </a:bodyPr>
          <a:lstStyle/>
          <a:p>
            <a:r>
              <a:rPr lang="en-US" sz="3200">
                <a:solidFill>
                  <a:schemeClr val="accent3"/>
                </a:solidFill>
                <a:latin typeface="+mj-lt"/>
              </a:rPr>
              <a:t>1.</a:t>
            </a:r>
          </a:p>
          <a:p>
            <a:r>
              <a:rPr lang="en-US" sz="1800"/>
              <a:t>Always handle the possibility that the responses are paged in nature</a:t>
            </a:r>
          </a:p>
        </p:txBody>
      </p:sp>
      <p:sp>
        <p:nvSpPr>
          <p:cNvPr id="13" name="Rectangle 12">
            <a:extLst>
              <a:ext uri="{FF2B5EF4-FFF2-40B4-BE49-F238E27FC236}">
                <a16:creationId xmlns:a16="http://schemas.microsoft.com/office/drawing/2014/main" id="{CF150A7F-E083-4554-ACA5-57B77C3A2FD5}"/>
              </a:ext>
            </a:extLst>
          </p:cNvPr>
          <p:cNvSpPr/>
          <p:nvPr/>
        </p:nvSpPr>
        <p:spPr>
          <a:xfrm>
            <a:off x="3413853" y="4233907"/>
            <a:ext cx="2283004" cy="1692771"/>
          </a:xfrm>
          <a:prstGeom prst="rect">
            <a:avLst/>
          </a:prstGeom>
        </p:spPr>
        <p:txBody>
          <a:bodyPr wrap="square">
            <a:spAutoFit/>
          </a:bodyPr>
          <a:lstStyle/>
          <a:p>
            <a:r>
              <a:rPr lang="en-US" sz="3200">
                <a:solidFill>
                  <a:schemeClr val="accent3"/>
                </a:solidFill>
                <a:latin typeface="+mj-lt"/>
              </a:rPr>
              <a:t>2.</a:t>
            </a:r>
          </a:p>
          <a:p>
            <a:r>
              <a:rPr lang="en-US" sz="1800"/>
              <a:t>Follow the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to obtain the next page of results</a:t>
            </a:r>
          </a:p>
        </p:txBody>
      </p:sp>
      <p:sp>
        <p:nvSpPr>
          <p:cNvPr id="14" name="Rectangle 13">
            <a:extLst>
              <a:ext uri="{FF2B5EF4-FFF2-40B4-BE49-F238E27FC236}">
                <a16:creationId xmlns:a16="http://schemas.microsoft.com/office/drawing/2014/main" id="{1C2BACFB-4F81-41F8-B9E8-873292F6E36B}"/>
              </a:ext>
            </a:extLst>
          </p:cNvPr>
          <p:cNvSpPr/>
          <p:nvPr/>
        </p:nvSpPr>
        <p:spPr>
          <a:xfrm>
            <a:off x="6269539" y="4233907"/>
            <a:ext cx="2283004" cy="1692771"/>
          </a:xfrm>
          <a:prstGeom prst="rect">
            <a:avLst/>
          </a:prstGeom>
        </p:spPr>
        <p:txBody>
          <a:bodyPr wrap="square">
            <a:spAutoFit/>
          </a:bodyPr>
          <a:lstStyle/>
          <a:p>
            <a:r>
              <a:rPr lang="en-US" sz="3200">
                <a:solidFill>
                  <a:schemeClr val="accent3"/>
                </a:solidFill>
                <a:latin typeface="+mj-lt"/>
              </a:rPr>
              <a:t>3.</a:t>
            </a:r>
          </a:p>
          <a:p>
            <a:r>
              <a:rPr lang="en-US" sz="1800"/>
              <a:t>Final page will not contain an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property </a:t>
            </a:r>
          </a:p>
        </p:txBody>
      </p:sp>
      <p:sp>
        <p:nvSpPr>
          <p:cNvPr id="15" name="Rectangle 14">
            <a:extLst>
              <a:ext uri="{FF2B5EF4-FFF2-40B4-BE49-F238E27FC236}">
                <a16:creationId xmlns:a16="http://schemas.microsoft.com/office/drawing/2014/main" id="{189112BA-A0E4-40DC-96FC-0DC52E61E5C6}"/>
              </a:ext>
            </a:extLst>
          </p:cNvPr>
          <p:cNvSpPr/>
          <p:nvPr/>
        </p:nvSpPr>
        <p:spPr>
          <a:xfrm>
            <a:off x="9125225" y="4233907"/>
            <a:ext cx="2283004" cy="1138773"/>
          </a:xfrm>
          <a:prstGeom prst="rect">
            <a:avLst/>
          </a:prstGeom>
        </p:spPr>
        <p:txBody>
          <a:bodyPr wrap="square">
            <a:spAutoFit/>
          </a:bodyPr>
          <a:lstStyle/>
          <a:p>
            <a:r>
              <a:rPr lang="en-US" sz="3200">
                <a:solidFill>
                  <a:schemeClr val="accent3"/>
                </a:solidFill>
                <a:latin typeface="+mj-lt"/>
              </a:rPr>
              <a:t>4.</a:t>
            </a:r>
          </a:p>
          <a:p>
            <a:r>
              <a:rPr lang="en-US" sz="1800"/>
              <a:t>Treat the entire URL as an opaque string</a:t>
            </a:r>
          </a:p>
        </p:txBody>
      </p:sp>
    </p:spTree>
    <p:extLst>
      <p:ext uri="{BB962C8B-B14F-4D97-AF65-F5344CB8AC3E}">
        <p14:creationId xmlns:p14="http://schemas.microsoft.com/office/powerpoint/2010/main" val="18554638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F6D6-43CD-445E-A1AF-2C838F02C2AE}"/>
              </a:ext>
            </a:extLst>
          </p:cNvPr>
          <p:cNvSpPr>
            <a:spLocks noGrp="1"/>
          </p:cNvSpPr>
          <p:nvPr>
            <p:ph type="title"/>
          </p:nvPr>
        </p:nvSpPr>
        <p:spPr/>
        <p:txBody>
          <a:bodyPr/>
          <a:lstStyle/>
          <a:p>
            <a:r>
              <a:rPr lang="en-US">
                <a:solidFill>
                  <a:schemeClr val="accent3"/>
                </a:solidFill>
              </a:rPr>
              <a:t>TIP 4 </a:t>
            </a:r>
            <a:r>
              <a:rPr lang="en-US">
                <a:solidFill>
                  <a:schemeClr val="tx1"/>
                </a:solidFill>
              </a:rPr>
              <a:t>|</a:t>
            </a:r>
            <a:r>
              <a:rPr lang="en-US"/>
              <a:t> Track changes | </a:t>
            </a:r>
            <a:r>
              <a:rPr lang="en-US">
                <a:solidFill>
                  <a:schemeClr val="accent3"/>
                </a:solidFill>
              </a:rPr>
              <a:t>Webhooks</a:t>
            </a:r>
            <a:r>
              <a:rPr lang="en-US">
                <a:solidFill>
                  <a:srgbClr val="0078D4"/>
                </a:solidFill>
              </a:rPr>
              <a:t> </a:t>
            </a:r>
            <a:r>
              <a:rPr lang="en-US"/>
              <a:t>+ </a:t>
            </a:r>
            <a:r>
              <a:rPr lang="en-US">
                <a:solidFill>
                  <a:schemeClr val="accent3"/>
                </a:solidFill>
              </a:rPr>
              <a:t>Delta query</a:t>
            </a:r>
          </a:p>
        </p:txBody>
      </p:sp>
      <p:grpSp>
        <p:nvGrpSpPr>
          <p:cNvPr id="5" name="Group 4">
            <a:extLst>
              <a:ext uri="{FF2B5EF4-FFF2-40B4-BE49-F238E27FC236}">
                <a16:creationId xmlns:a16="http://schemas.microsoft.com/office/drawing/2014/main" id="{CE305E7B-C154-497D-A9C3-99D862F1875A}"/>
              </a:ext>
            </a:extLst>
          </p:cNvPr>
          <p:cNvGrpSpPr/>
          <p:nvPr/>
        </p:nvGrpSpPr>
        <p:grpSpPr>
          <a:xfrm>
            <a:off x="586391" y="2209801"/>
            <a:ext cx="2766409" cy="1915884"/>
            <a:chOff x="586390" y="2209801"/>
            <a:chExt cx="4102381" cy="1745292"/>
          </a:xfrm>
        </p:grpSpPr>
        <p:sp>
          <p:nvSpPr>
            <p:cNvPr id="6" name="Rectangle 5">
              <a:extLst>
                <a:ext uri="{FF2B5EF4-FFF2-40B4-BE49-F238E27FC236}">
                  <a16:creationId xmlns:a16="http://schemas.microsoft.com/office/drawing/2014/main" id="{4A315276-E192-42F3-8855-AE2AB8252894}"/>
                </a:ext>
              </a:extLst>
            </p:cNvPr>
            <p:cNvSpPr/>
            <p:nvPr/>
          </p:nvSpPr>
          <p:spPr>
            <a:xfrm>
              <a:off x="586390" y="2349671"/>
              <a:ext cx="4102381" cy="1138310"/>
            </a:xfrm>
            <a:prstGeom prst="rect">
              <a:avLst/>
            </a:prstGeom>
          </p:spPr>
          <p:txBody>
            <a:bodyPr wrap="square" lIns="0">
              <a:spAutoFit/>
            </a:bodyPr>
            <a:lstStyle/>
            <a:p>
              <a:pPr>
                <a:lnSpc>
                  <a:spcPct val="90000"/>
                </a:lnSpc>
              </a:pPr>
              <a:r>
                <a:rPr lang="en-US" sz="2400" b="1">
                  <a:solidFill>
                    <a:schemeClr val="accent3"/>
                  </a:solidFill>
                  <a:latin typeface="+mj-lt"/>
                </a:rPr>
                <a:t>Scenario </a:t>
              </a:r>
            </a:p>
            <a:p>
              <a:pPr>
                <a:lnSpc>
                  <a:spcPct val="90000"/>
                </a:lnSpc>
                <a:spcBef>
                  <a:spcPts val="600"/>
                </a:spcBef>
              </a:pPr>
              <a:r>
                <a:rPr lang="en-US" sz="1800">
                  <a:solidFill>
                    <a:srgbClr val="1A1A1A"/>
                  </a:solidFill>
                </a:rPr>
                <a:t>Same scenarios as before, but if you need to optimize further…</a:t>
              </a:r>
            </a:p>
          </p:txBody>
        </p:sp>
        <p:grpSp>
          <p:nvGrpSpPr>
            <p:cNvPr id="7" name="Group 6">
              <a:extLst>
                <a:ext uri="{FF2B5EF4-FFF2-40B4-BE49-F238E27FC236}">
                  <a16:creationId xmlns:a16="http://schemas.microsoft.com/office/drawing/2014/main" id="{310F8676-C312-4591-BA93-00D31FDC9108}"/>
                </a:ext>
              </a:extLst>
            </p:cNvPr>
            <p:cNvGrpSpPr/>
            <p:nvPr/>
          </p:nvGrpSpPr>
          <p:grpSpPr>
            <a:xfrm>
              <a:off x="586390" y="2209801"/>
              <a:ext cx="3997704" cy="1745292"/>
              <a:chOff x="586390" y="2209800"/>
              <a:chExt cx="2662317" cy="2427663"/>
            </a:xfrm>
          </p:grpSpPr>
          <p:cxnSp>
            <p:nvCxnSpPr>
              <p:cNvPr id="8" name="Straight Connector 7">
                <a:extLst>
                  <a:ext uri="{FF2B5EF4-FFF2-40B4-BE49-F238E27FC236}">
                    <a16:creationId xmlns:a16="http://schemas.microsoft.com/office/drawing/2014/main" id="{43C4323D-87C9-4F75-9DE0-B742E0078849}"/>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6C16A-0481-460E-AAF7-D00FF68EC315}"/>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579CA2C8-C017-44F0-BB84-BDCD06E33E41}"/>
              </a:ext>
            </a:extLst>
          </p:cNvPr>
          <p:cNvGrpSpPr/>
          <p:nvPr/>
        </p:nvGrpSpPr>
        <p:grpSpPr>
          <a:xfrm>
            <a:off x="3880740" y="2209801"/>
            <a:ext cx="4025776" cy="1915884"/>
            <a:chOff x="4665128" y="2209801"/>
            <a:chExt cx="3169178" cy="1666557"/>
          </a:xfrm>
        </p:grpSpPr>
        <p:sp>
          <p:nvSpPr>
            <p:cNvPr id="11" name="Rectangle 10">
              <a:extLst>
                <a:ext uri="{FF2B5EF4-FFF2-40B4-BE49-F238E27FC236}">
                  <a16:creationId xmlns:a16="http://schemas.microsoft.com/office/drawing/2014/main" id="{962E2F67-B303-42B8-85D3-5BA70553333C}"/>
                </a:ext>
              </a:extLst>
            </p:cNvPr>
            <p:cNvSpPr/>
            <p:nvPr/>
          </p:nvSpPr>
          <p:spPr>
            <a:xfrm>
              <a:off x="4665128" y="2349671"/>
              <a:ext cx="3169178" cy="1370744"/>
            </a:xfrm>
            <a:prstGeom prst="rect">
              <a:avLst/>
            </a:prstGeom>
          </p:spPr>
          <p:txBody>
            <a:bodyPr wrap="square" lIns="0">
              <a:spAutoFit/>
            </a:bodyPr>
            <a:lstStyle/>
            <a:p>
              <a:pPr lvl="0">
                <a:lnSpc>
                  <a:spcPct val="90000"/>
                </a:lnSpc>
                <a:spcBef>
                  <a:spcPts val="600"/>
                </a:spcBef>
              </a:pPr>
              <a:r>
                <a:rPr lang="en-US" sz="2400" b="1">
                  <a:solidFill>
                    <a:schemeClr val="accent3"/>
                  </a:solidFill>
                  <a:latin typeface="Segoe UI Semibold"/>
                </a:rPr>
                <a:t>Tips</a:t>
              </a:r>
            </a:p>
            <a:p>
              <a:r>
                <a:rPr lang="en-US" sz="1800"/>
                <a:t>Use </a:t>
              </a:r>
              <a:r>
                <a:rPr lang="en-US" sz="1800" b="1"/>
                <a:t>webhook notifications </a:t>
              </a:r>
              <a:r>
                <a:rPr lang="en-US" sz="1800"/>
                <a:t>as </a:t>
              </a:r>
              <a:br>
                <a:rPr lang="en-US" sz="1800"/>
              </a:br>
              <a:r>
                <a:rPr lang="en-US" sz="1800"/>
                <a:t>the </a:t>
              </a:r>
              <a:r>
                <a:rPr lang="en-US" sz="1800" b="1"/>
                <a:t>trigger</a:t>
              </a:r>
              <a:r>
                <a:rPr lang="en-US" sz="1800"/>
                <a:t> to make </a:t>
              </a:r>
              <a:r>
                <a:rPr lang="en-US" sz="1800" b="1"/>
                <a:t>delta query </a:t>
              </a:r>
              <a:r>
                <a:rPr lang="en-US" sz="1800"/>
                <a:t>calls</a:t>
              </a:r>
            </a:p>
            <a:p>
              <a:pPr lvl="0">
                <a:lnSpc>
                  <a:spcPct val="90000"/>
                </a:lnSpc>
                <a:spcBef>
                  <a:spcPts val="600"/>
                </a:spcBef>
              </a:pPr>
              <a:r>
                <a:rPr lang="en-US" sz="1800">
                  <a:solidFill>
                    <a:srgbClr val="1A1A1A"/>
                  </a:solidFill>
                </a:rPr>
                <a:t>Put notifications in a queue for </a:t>
              </a:r>
              <a:br>
                <a:rPr lang="en-US" sz="1800">
                  <a:solidFill>
                    <a:srgbClr val="1A1A1A"/>
                  </a:solidFill>
                </a:rPr>
              </a:br>
              <a:r>
                <a:rPr lang="en-US" sz="1800">
                  <a:solidFill>
                    <a:srgbClr val="1A1A1A"/>
                  </a:solidFill>
                </a:rPr>
                <a:t>later processing</a:t>
              </a:r>
            </a:p>
          </p:txBody>
        </p:sp>
        <p:grpSp>
          <p:nvGrpSpPr>
            <p:cNvPr id="12" name="Group 11">
              <a:extLst>
                <a:ext uri="{FF2B5EF4-FFF2-40B4-BE49-F238E27FC236}">
                  <a16:creationId xmlns:a16="http://schemas.microsoft.com/office/drawing/2014/main" id="{A5269E6A-F060-4F19-B243-2C8B3F93EA68}"/>
                </a:ext>
              </a:extLst>
            </p:cNvPr>
            <p:cNvGrpSpPr/>
            <p:nvPr/>
          </p:nvGrpSpPr>
          <p:grpSpPr>
            <a:xfrm>
              <a:off x="4665128" y="2209801"/>
              <a:ext cx="2889557" cy="1666557"/>
              <a:chOff x="586390" y="2209800"/>
              <a:chExt cx="2525984" cy="2427662"/>
            </a:xfrm>
          </p:grpSpPr>
          <p:cxnSp>
            <p:nvCxnSpPr>
              <p:cNvPr id="13" name="Straight Connector 12">
                <a:extLst>
                  <a:ext uri="{FF2B5EF4-FFF2-40B4-BE49-F238E27FC236}">
                    <a16:creationId xmlns:a16="http://schemas.microsoft.com/office/drawing/2014/main" id="{3D41307B-EA5D-4E0E-9DC1-F33740870EA9}"/>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A529AC-698C-4E37-B59B-2AFCA784B1C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21E8B23-F42A-4D5D-9943-593A66349CE9}"/>
              </a:ext>
            </a:extLst>
          </p:cNvPr>
          <p:cNvGrpSpPr/>
          <p:nvPr/>
        </p:nvGrpSpPr>
        <p:grpSpPr>
          <a:xfrm>
            <a:off x="8149844" y="2209801"/>
            <a:ext cx="3252162" cy="1915884"/>
            <a:chOff x="586390" y="2209801"/>
            <a:chExt cx="4102381" cy="1745292"/>
          </a:xfrm>
        </p:grpSpPr>
        <p:sp>
          <p:nvSpPr>
            <p:cNvPr id="16" name="Rectangle 15">
              <a:extLst>
                <a:ext uri="{FF2B5EF4-FFF2-40B4-BE49-F238E27FC236}">
                  <a16:creationId xmlns:a16="http://schemas.microsoft.com/office/drawing/2014/main" id="{C760A791-5237-4DF6-AE45-6E29F2890F77}"/>
                </a:ext>
              </a:extLst>
            </p:cNvPr>
            <p:cNvSpPr/>
            <p:nvPr/>
          </p:nvSpPr>
          <p:spPr>
            <a:xfrm>
              <a:off x="586390" y="2349671"/>
              <a:ext cx="4102381" cy="911209"/>
            </a:xfrm>
            <a:prstGeom prst="rect">
              <a:avLst/>
            </a:prstGeom>
          </p:spPr>
          <p:txBody>
            <a:bodyPr wrap="square" lIns="0">
              <a:spAutoFit/>
            </a:bodyPr>
            <a:lstStyle/>
            <a:p>
              <a:pPr>
                <a:lnSpc>
                  <a:spcPct val="90000"/>
                </a:lnSpc>
              </a:pPr>
              <a:r>
                <a:rPr lang="en-US" sz="2400" b="1">
                  <a:solidFill>
                    <a:schemeClr val="accent3"/>
                  </a:solidFill>
                  <a:latin typeface="+mj-lt"/>
                </a:rPr>
                <a:t>Why </a:t>
              </a:r>
            </a:p>
            <a:p>
              <a:pPr>
                <a:lnSpc>
                  <a:spcPct val="90000"/>
                </a:lnSpc>
                <a:spcBef>
                  <a:spcPts val="600"/>
                </a:spcBef>
              </a:pPr>
              <a:r>
                <a:rPr lang="en-US" sz="1800"/>
                <a:t>Difficult to figure out optimal polling interval</a:t>
              </a:r>
            </a:p>
          </p:txBody>
        </p:sp>
        <p:grpSp>
          <p:nvGrpSpPr>
            <p:cNvPr id="17" name="Group 16">
              <a:extLst>
                <a:ext uri="{FF2B5EF4-FFF2-40B4-BE49-F238E27FC236}">
                  <a16:creationId xmlns:a16="http://schemas.microsoft.com/office/drawing/2014/main" id="{84769DC6-9DBD-48FD-95BD-A46E2B77D44C}"/>
                </a:ext>
              </a:extLst>
            </p:cNvPr>
            <p:cNvGrpSpPr/>
            <p:nvPr/>
          </p:nvGrpSpPr>
          <p:grpSpPr>
            <a:xfrm>
              <a:off x="586390" y="2209801"/>
              <a:ext cx="3997704" cy="1745292"/>
              <a:chOff x="586390" y="2209800"/>
              <a:chExt cx="2662317" cy="2427663"/>
            </a:xfrm>
          </p:grpSpPr>
          <p:cxnSp>
            <p:nvCxnSpPr>
              <p:cNvPr id="18" name="Straight Connector 17">
                <a:extLst>
                  <a:ext uri="{FF2B5EF4-FFF2-40B4-BE49-F238E27FC236}">
                    <a16:creationId xmlns:a16="http://schemas.microsoft.com/office/drawing/2014/main" id="{D6D37513-40DB-4507-B4F5-87D4ADFAB3D2}"/>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6E9383-6800-46B2-BD25-999017ABF471}"/>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0118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8A56A5F-CE8F-40AF-BB21-4FCDB8511A82}"/>
              </a:ext>
            </a:extLst>
          </p:cNvPr>
          <p:cNvGrpSpPr/>
          <p:nvPr/>
        </p:nvGrpSpPr>
        <p:grpSpPr>
          <a:xfrm>
            <a:off x="943520" y="2293933"/>
            <a:ext cx="2365549" cy="2657665"/>
            <a:chOff x="1341151" y="2016039"/>
            <a:chExt cx="2365549" cy="2657665"/>
          </a:xfrm>
          <a:effectLst/>
        </p:grpSpPr>
        <p:sp>
          <p:nvSpPr>
            <p:cNvPr id="39" name="TextBox 38">
              <a:extLst>
                <a:ext uri="{FF2B5EF4-FFF2-40B4-BE49-F238E27FC236}">
                  <a16:creationId xmlns:a16="http://schemas.microsoft.com/office/drawing/2014/main" id="{2D6D1AA0-DD41-47AB-9858-35FE42333EE6}"/>
                </a:ext>
              </a:extLst>
            </p:cNvPr>
            <p:cNvSpPr txBox="1"/>
            <p:nvPr/>
          </p:nvSpPr>
          <p:spPr>
            <a:xfrm>
              <a:off x="1546427" y="4427483"/>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Identity</a:t>
              </a:r>
            </a:p>
          </p:txBody>
        </p:sp>
        <p:pic>
          <p:nvPicPr>
            <p:cNvPr id="9" name="Picture 8" descr="A person sitting at a table using a computer&#10;&#10;Description automatically generated">
              <a:extLst>
                <a:ext uri="{FF2B5EF4-FFF2-40B4-BE49-F238E27FC236}">
                  <a16:creationId xmlns:a16="http://schemas.microsoft.com/office/drawing/2014/main" id="{18CF9FC1-F10A-4DB4-9BC3-90C9D9A35E9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41151" y="2016039"/>
              <a:ext cx="2365549" cy="2365549"/>
            </a:xfrm>
            <a:prstGeom prst="rect">
              <a:avLst/>
            </a:prstGeom>
            <a:ln w="88900" cap="sq" cmpd="thickThin">
              <a:noFill/>
              <a:prstDash val="solid"/>
              <a:miter lim="800000"/>
            </a:ln>
            <a:effectLst/>
          </p:spPr>
        </p:pic>
      </p:grpSp>
      <p:grpSp>
        <p:nvGrpSpPr>
          <p:cNvPr id="17" name="Group 16">
            <a:extLst>
              <a:ext uri="{FF2B5EF4-FFF2-40B4-BE49-F238E27FC236}">
                <a16:creationId xmlns:a16="http://schemas.microsoft.com/office/drawing/2014/main" id="{23DF76E7-6EC6-455A-92D3-DAAA0D539C7A}"/>
              </a:ext>
            </a:extLst>
          </p:cNvPr>
          <p:cNvGrpSpPr/>
          <p:nvPr/>
        </p:nvGrpSpPr>
        <p:grpSpPr>
          <a:xfrm>
            <a:off x="6207095" y="2293624"/>
            <a:ext cx="2369106" cy="2656065"/>
            <a:chOff x="3832146" y="1964665"/>
            <a:chExt cx="2369106" cy="2656065"/>
          </a:xfrm>
          <a:effectLst/>
        </p:grpSpPr>
        <p:sp>
          <p:nvSpPr>
            <p:cNvPr id="40" name="TextBox 39">
              <a:extLst>
                <a:ext uri="{FF2B5EF4-FFF2-40B4-BE49-F238E27FC236}">
                  <a16:creationId xmlns:a16="http://schemas.microsoft.com/office/drawing/2014/main" id="{CD4A1965-DB0C-436F-B2F5-436FD904ECEE}"/>
                </a:ext>
              </a:extLst>
            </p:cNvPr>
            <p:cNvSpPr txBox="1"/>
            <p:nvPr/>
          </p:nvSpPr>
          <p:spPr>
            <a:xfrm>
              <a:off x="4034791" y="4374509"/>
              <a:ext cx="1957939"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Devices</a:t>
              </a:r>
            </a:p>
          </p:txBody>
        </p:sp>
        <p:pic>
          <p:nvPicPr>
            <p:cNvPr id="16" name="Picture 15" descr="A person standing in front of a brick building&#10;&#10;Description automatically generated">
              <a:extLst>
                <a:ext uri="{FF2B5EF4-FFF2-40B4-BE49-F238E27FC236}">
                  <a16:creationId xmlns:a16="http://schemas.microsoft.com/office/drawing/2014/main" id="{8CF979F0-29F6-4FF7-9484-6C7D850604D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32146" y="1964665"/>
              <a:ext cx="2369106" cy="2369106"/>
            </a:xfrm>
            <a:prstGeom prst="rect">
              <a:avLst/>
            </a:prstGeom>
            <a:ln w="228600" cap="sq" cmpd="thickThin">
              <a:noFill/>
              <a:prstDash val="solid"/>
              <a:miter lim="800000"/>
            </a:ln>
            <a:effectLst/>
          </p:spPr>
        </p:pic>
      </p:grpSp>
      <p:grpSp>
        <p:nvGrpSpPr>
          <p:cNvPr id="21" name="Group 20">
            <a:extLst>
              <a:ext uri="{FF2B5EF4-FFF2-40B4-BE49-F238E27FC236}">
                <a16:creationId xmlns:a16="http://schemas.microsoft.com/office/drawing/2014/main" id="{E8EEEE03-9572-460B-B212-92C13933A1EF}"/>
              </a:ext>
            </a:extLst>
          </p:cNvPr>
          <p:cNvGrpSpPr/>
          <p:nvPr/>
        </p:nvGrpSpPr>
        <p:grpSpPr>
          <a:xfrm>
            <a:off x="8827241" y="2287249"/>
            <a:ext cx="2365549" cy="2662439"/>
            <a:chOff x="5916436" y="1929286"/>
            <a:chExt cx="2365549" cy="2662439"/>
          </a:xfrm>
          <a:effectLst/>
        </p:grpSpPr>
        <p:sp>
          <p:nvSpPr>
            <p:cNvPr id="38" name="TextBox 37">
              <a:extLst>
                <a:ext uri="{FF2B5EF4-FFF2-40B4-BE49-F238E27FC236}">
                  <a16:creationId xmlns:a16="http://schemas.microsoft.com/office/drawing/2014/main" id="{2294E653-CBB1-465B-A222-357A55361B3A}"/>
                </a:ext>
              </a:extLst>
            </p:cNvPr>
            <p:cNvSpPr txBox="1"/>
            <p:nvPr/>
          </p:nvSpPr>
          <p:spPr>
            <a:xfrm>
              <a:off x="6121710" y="4345504"/>
              <a:ext cx="1955000"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Security</a:t>
              </a:r>
            </a:p>
          </p:txBody>
        </p:sp>
        <p:pic>
          <p:nvPicPr>
            <p:cNvPr id="20" name="Picture 19" descr="A person standing in front of a computer&#10;&#10;Description automatically generated">
              <a:extLst>
                <a:ext uri="{FF2B5EF4-FFF2-40B4-BE49-F238E27FC236}">
                  <a16:creationId xmlns:a16="http://schemas.microsoft.com/office/drawing/2014/main" id="{D9893F8A-B792-4EB2-91BE-3C875F5A23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916436" y="1929286"/>
              <a:ext cx="2365549" cy="2365549"/>
            </a:xfrm>
            <a:prstGeom prst="rect">
              <a:avLst/>
            </a:prstGeom>
            <a:ln w="228600" cap="sq" cmpd="thickThin">
              <a:noFill/>
              <a:prstDash val="solid"/>
              <a:miter lim="800000"/>
            </a:ln>
            <a:effectLst/>
          </p:spPr>
        </p:pic>
      </p:grpSp>
      <p:grpSp>
        <p:nvGrpSpPr>
          <p:cNvPr id="25" name="Group 24">
            <a:extLst>
              <a:ext uri="{FF2B5EF4-FFF2-40B4-BE49-F238E27FC236}">
                <a16:creationId xmlns:a16="http://schemas.microsoft.com/office/drawing/2014/main" id="{0B6F28EC-8D86-4538-A546-5BDDF08A12AA}"/>
              </a:ext>
            </a:extLst>
          </p:cNvPr>
          <p:cNvGrpSpPr/>
          <p:nvPr/>
        </p:nvGrpSpPr>
        <p:grpSpPr>
          <a:xfrm>
            <a:off x="3550336" y="2287249"/>
            <a:ext cx="2365549" cy="2657665"/>
            <a:chOff x="3681766" y="1963066"/>
            <a:chExt cx="2365549" cy="2657665"/>
          </a:xfrm>
          <a:effectLst/>
        </p:grpSpPr>
        <p:sp>
          <p:nvSpPr>
            <p:cNvPr id="37" name="TextBox 36">
              <a:extLst>
                <a:ext uri="{FF2B5EF4-FFF2-40B4-BE49-F238E27FC236}">
                  <a16:creationId xmlns:a16="http://schemas.microsoft.com/office/drawing/2014/main" id="{A83B488A-0331-479F-9C28-1DE1ED5FCFAC}"/>
                </a:ext>
              </a:extLst>
            </p:cNvPr>
            <p:cNvSpPr txBox="1"/>
            <p:nvPr/>
          </p:nvSpPr>
          <p:spPr>
            <a:xfrm>
              <a:off x="3886413" y="4374510"/>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  Productivity</a:t>
              </a:r>
            </a:p>
          </p:txBody>
        </p:sp>
        <p:pic>
          <p:nvPicPr>
            <p:cNvPr id="23" name="Picture 22" descr="A group of people sitting at a table with a computer&#10;&#10;Description automatically generated">
              <a:extLst>
                <a:ext uri="{FF2B5EF4-FFF2-40B4-BE49-F238E27FC236}">
                  <a16:creationId xmlns:a16="http://schemas.microsoft.com/office/drawing/2014/main" id="{BF77478D-BE9F-40F9-8E87-CC6B1F783FA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681766" y="1963066"/>
              <a:ext cx="2365549" cy="2365549"/>
            </a:xfrm>
            <a:prstGeom prst="rect">
              <a:avLst/>
            </a:prstGeom>
            <a:ln w="228600" cap="sq" cmpd="thickThin">
              <a:noFill/>
              <a:prstDash val="solid"/>
              <a:miter lim="800000"/>
            </a:ln>
            <a:effectLst/>
          </p:spPr>
        </p:pic>
      </p:grpSp>
      <p:sp>
        <p:nvSpPr>
          <p:cNvPr id="24" name="Left Brace 23">
            <a:extLst>
              <a:ext uri="{FF2B5EF4-FFF2-40B4-BE49-F238E27FC236}">
                <a16:creationId xmlns:a16="http://schemas.microsoft.com/office/drawing/2014/main" id="{1328A661-816B-4740-9C45-939FF18D544A}"/>
              </a:ext>
            </a:extLst>
          </p:cNvPr>
          <p:cNvSpPr/>
          <p:nvPr/>
        </p:nvSpPr>
        <p:spPr>
          <a:xfrm rot="16200000">
            <a:off x="6000518" y="409698"/>
            <a:ext cx="135272" cy="1024927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67632EC-4254-40F9-B42C-8F78FD145CB3}"/>
              </a:ext>
            </a:extLst>
          </p:cNvPr>
          <p:cNvSpPr txBox="1"/>
          <p:nvPr/>
        </p:nvSpPr>
        <p:spPr>
          <a:xfrm>
            <a:off x="5114625" y="5854978"/>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Microsoft Graph</a:t>
            </a:r>
          </a:p>
        </p:txBody>
      </p:sp>
      <p:pic>
        <p:nvPicPr>
          <p:cNvPr id="3" name="Picture 2" descr="A picture containing building, window, table, stool&#10;&#10;Description automatically generated">
            <a:extLst>
              <a:ext uri="{FF2B5EF4-FFF2-40B4-BE49-F238E27FC236}">
                <a16:creationId xmlns:a16="http://schemas.microsoft.com/office/drawing/2014/main" id="{FA51768B-566D-428F-8B51-5C157FB1F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7988" y="5804092"/>
            <a:ext cx="401048" cy="347991"/>
          </a:xfrm>
          <a:prstGeom prst="rect">
            <a:avLst/>
          </a:prstGeom>
        </p:spPr>
      </p:pic>
      <p:sp>
        <p:nvSpPr>
          <p:cNvPr id="19" name="TextBox 18">
            <a:extLst>
              <a:ext uri="{FF2B5EF4-FFF2-40B4-BE49-F238E27FC236}">
                <a16:creationId xmlns:a16="http://schemas.microsoft.com/office/drawing/2014/main" id="{79FB60CB-7F8A-4C0C-9AB7-7DA10D63B512}"/>
              </a:ext>
            </a:extLst>
          </p:cNvPr>
          <p:cNvSpPr txBox="1"/>
          <p:nvPr/>
        </p:nvSpPr>
        <p:spPr>
          <a:xfrm>
            <a:off x="0" y="795988"/>
            <a:ext cx="12192000" cy="677108"/>
          </a:xfrm>
          <a:prstGeom prst="rect">
            <a:avLst/>
          </a:prstGeom>
          <a:solidFill>
            <a:srgbClr val="E8ECED"/>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60" normalizeH="0" baseline="0" noProof="0" dirty="0">
                <a:ln>
                  <a:noFill/>
                </a:ln>
                <a:solidFill>
                  <a:srgbClr val="0078D4"/>
                </a:solidFill>
                <a:effectLst/>
                <a:uLnTx/>
                <a:uFillTx/>
                <a:latin typeface="Segoe UI"/>
                <a:ea typeface="+mn-ea"/>
                <a:cs typeface="+mn-cs"/>
              </a:rPr>
              <a:t>Microsoft 365</a:t>
            </a:r>
          </a:p>
        </p:txBody>
      </p:sp>
    </p:spTree>
    <p:extLst>
      <p:ext uri="{BB962C8B-B14F-4D97-AF65-F5344CB8AC3E}">
        <p14:creationId xmlns:p14="http://schemas.microsoft.com/office/powerpoint/2010/main" val="4011856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1250"/>
                                        <p:tgtEl>
                                          <p:spTgt spid="24"/>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1817-92C4-459A-9975-A6AAAC797D7E}"/>
              </a:ext>
            </a:extLst>
          </p:cNvPr>
          <p:cNvSpPr>
            <a:spLocks noGrp="1"/>
          </p:cNvSpPr>
          <p:nvPr>
            <p:ph type="title"/>
          </p:nvPr>
        </p:nvSpPr>
        <p:spPr/>
        <p:txBody>
          <a:bodyPr/>
          <a:lstStyle/>
          <a:p>
            <a:r>
              <a:rPr lang="en-US">
                <a:solidFill>
                  <a:schemeClr val="accent3"/>
                </a:solidFill>
              </a:rPr>
              <a:t>TIP 5 </a:t>
            </a:r>
            <a:r>
              <a:rPr lang="en-US">
                <a:solidFill>
                  <a:schemeClr val="tx1"/>
                </a:solidFill>
              </a:rPr>
              <a:t>|</a:t>
            </a:r>
            <a:r>
              <a:rPr lang="en-US"/>
              <a:t> Used least privileged permissions</a:t>
            </a:r>
          </a:p>
        </p:txBody>
      </p:sp>
      <p:sp>
        <p:nvSpPr>
          <p:cNvPr id="3" name="Text Placeholder 2">
            <a:extLst>
              <a:ext uri="{FF2B5EF4-FFF2-40B4-BE49-F238E27FC236}">
                <a16:creationId xmlns:a16="http://schemas.microsoft.com/office/drawing/2014/main" id="{3A83374B-AC3E-4F25-98CB-8EE40193E020}"/>
              </a:ext>
            </a:extLst>
          </p:cNvPr>
          <p:cNvSpPr>
            <a:spLocks noGrp="1"/>
          </p:cNvSpPr>
          <p:nvPr>
            <p:ph type="body" sz="quarter" idx="10"/>
          </p:nvPr>
        </p:nvSpPr>
        <p:spPr>
          <a:xfrm>
            <a:off x="586390" y="1434370"/>
            <a:ext cx="11018520" cy="5343001"/>
          </a:xfrm>
        </p:spPr>
        <p:txBody>
          <a:bodyPr/>
          <a:lstStyle/>
          <a:p>
            <a:r>
              <a:rPr lang="en-US">
                <a:solidFill>
                  <a:schemeClr val="accent3"/>
                </a:solidFill>
              </a:rPr>
              <a:t>Use least privilege! </a:t>
            </a:r>
            <a:r>
              <a:rPr lang="en-US"/>
              <a:t>Only request permissions which are absolutely necessary, and only when you need them</a:t>
            </a:r>
          </a:p>
          <a:p>
            <a:endParaRPr lang="en-US"/>
          </a:p>
          <a:p>
            <a:r>
              <a:rPr lang="en-US">
                <a:solidFill>
                  <a:schemeClr val="accent3"/>
                </a:solidFill>
              </a:rPr>
              <a:t>Be thoughtful when configuring your app! </a:t>
            </a:r>
            <a:r>
              <a:rPr lang="en-US"/>
              <a:t>This will directly affect end user and admin experiences, along with app adoption and security</a:t>
            </a:r>
          </a:p>
          <a:p>
            <a:endParaRPr lang="en-US"/>
          </a:p>
          <a:p>
            <a:r>
              <a:rPr lang="en-US"/>
              <a:t>When building a multi-tenant app, expect customers to have various application and consent controls in different states</a:t>
            </a:r>
          </a:p>
          <a:p>
            <a:endParaRPr lang="en-US"/>
          </a:p>
          <a:p>
            <a:r>
              <a:rPr lang="en-US"/>
              <a:t>Don’t use </a:t>
            </a:r>
            <a:r>
              <a:rPr lang="en-US" err="1"/>
              <a:t>AppOnly</a:t>
            </a:r>
            <a:r>
              <a:rPr lang="en-US"/>
              <a:t> for user interactive scenarios </a:t>
            </a:r>
          </a:p>
          <a:p>
            <a:endParaRPr lang="en-US"/>
          </a:p>
        </p:txBody>
      </p:sp>
    </p:spTree>
    <p:extLst>
      <p:ext uri="{BB962C8B-B14F-4D97-AF65-F5344CB8AC3E}">
        <p14:creationId xmlns:p14="http://schemas.microsoft.com/office/powerpoint/2010/main" val="16613715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t>5 tips and tricks 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a:t>Know the 7 basic operations</a:t>
            </a:r>
          </a:p>
          <a:p>
            <a:pPr marL="514350" indent="-514350">
              <a:spcBef>
                <a:spcPts val="1800"/>
              </a:spcBef>
              <a:spcAft>
                <a:spcPts val="1200"/>
              </a:spcAft>
              <a:buFont typeface="+mj-lt"/>
              <a:buAutoNum type="arabicPeriod"/>
            </a:pPr>
            <a:r>
              <a:rPr lang="en-US"/>
              <a:t>Learn the 7 basic query parameters</a:t>
            </a:r>
          </a:p>
          <a:p>
            <a:pPr marL="514350" indent="-514350">
              <a:spcBef>
                <a:spcPts val="1800"/>
              </a:spcBef>
              <a:spcAft>
                <a:spcPts val="1200"/>
              </a:spcAft>
              <a:buFont typeface="+mj-lt"/>
              <a:buAutoNum type="arabicPeriod"/>
            </a:pPr>
            <a:r>
              <a:rPr lang="en-US"/>
              <a:t>Watch for server-side pagination</a:t>
            </a:r>
          </a:p>
          <a:p>
            <a:pPr marL="514350" indent="-514350">
              <a:spcBef>
                <a:spcPts val="1800"/>
              </a:spcBef>
              <a:spcAft>
                <a:spcPts val="1200"/>
              </a:spcAft>
              <a:buFont typeface="+mj-lt"/>
              <a:buAutoNum type="arabicPeriod"/>
            </a:pPr>
            <a:r>
              <a:rPr lang="en-US"/>
              <a:t>Investigate other query patterns (</a:t>
            </a:r>
            <a:r>
              <a:rPr lang="en-US" err="1"/>
              <a:t>webhook+delta</a:t>
            </a:r>
            <a:r>
              <a:rPr lang="en-US"/>
              <a:t>)</a:t>
            </a:r>
          </a:p>
          <a:p>
            <a:pPr marL="514350" indent="-514350">
              <a:spcBef>
                <a:spcPts val="1800"/>
              </a:spcBef>
              <a:spcAft>
                <a:spcPts val="1200"/>
              </a:spcAft>
              <a:buFont typeface="+mj-lt"/>
              <a:buAutoNum type="arabicPeriod"/>
            </a:pPr>
            <a:r>
              <a:rPr lang="en-US"/>
              <a:t>Used least privileged permissions</a:t>
            </a:r>
          </a:p>
          <a:p>
            <a:pPr marL="514350" indent="-514350">
              <a:spcBef>
                <a:spcPts val="1800"/>
              </a:spcBef>
              <a:spcAft>
                <a:spcPts val="1200"/>
              </a:spcAft>
              <a:buFont typeface="+mj-lt"/>
              <a:buAutoNum type="arabicPeriod"/>
            </a:pPr>
            <a:endParaRPr lang="en-US"/>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xmlns="">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413454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809D-CAF9-41E5-A441-2099FA73B20C}"/>
              </a:ext>
            </a:extLst>
          </p:cNvPr>
          <p:cNvSpPr>
            <a:spLocks noGrp="1"/>
          </p:cNvSpPr>
          <p:nvPr>
            <p:ph type="title"/>
          </p:nvPr>
        </p:nvSpPr>
        <p:spPr/>
        <p:txBody>
          <a:bodyPr/>
          <a:lstStyle/>
          <a:p>
            <a:r>
              <a:rPr lang="en-US" dirty="0"/>
              <a:t>Continuous Access Evaluation</a:t>
            </a:r>
          </a:p>
        </p:txBody>
      </p:sp>
      <p:sp>
        <p:nvSpPr>
          <p:cNvPr id="3" name="Text Placeholder 2">
            <a:extLst>
              <a:ext uri="{FF2B5EF4-FFF2-40B4-BE49-F238E27FC236}">
                <a16:creationId xmlns:a16="http://schemas.microsoft.com/office/drawing/2014/main" id="{10BC6821-E6D4-4158-9680-9D0E52BECE8E}"/>
              </a:ext>
            </a:extLst>
          </p:cNvPr>
          <p:cNvSpPr>
            <a:spLocks noGrp="1"/>
          </p:cNvSpPr>
          <p:nvPr>
            <p:ph type="body" sz="quarter" idx="10"/>
          </p:nvPr>
        </p:nvSpPr>
        <p:spPr>
          <a:xfrm>
            <a:off x="586390" y="1434370"/>
            <a:ext cx="11018520" cy="947952"/>
          </a:xfrm>
        </p:spPr>
        <p:txBody>
          <a:bodyPr/>
          <a:lstStyle/>
          <a:p>
            <a:r>
              <a:rPr lang="en-US" dirty="0">
                <a:hlinkClick r:id="rId2"/>
              </a:rPr>
              <a:t>https://aka.ms/clientCAE</a:t>
            </a:r>
            <a:endParaRPr lang="en-US" dirty="0"/>
          </a:p>
          <a:p>
            <a:endParaRPr lang="en-US" dirty="0"/>
          </a:p>
        </p:txBody>
      </p:sp>
    </p:spTree>
    <p:extLst>
      <p:ext uri="{BB962C8B-B14F-4D97-AF65-F5344CB8AC3E}">
        <p14:creationId xmlns:p14="http://schemas.microsoft.com/office/powerpoint/2010/main" val="25315010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1C2B-C213-4D5C-B672-40D05C941D29}"/>
              </a:ext>
            </a:extLst>
          </p:cNvPr>
          <p:cNvSpPr>
            <a:spLocks noGrp="1"/>
          </p:cNvSpPr>
          <p:nvPr>
            <p:ph type="title"/>
          </p:nvPr>
        </p:nvSpPr>
        <p:spPr>
          <a:xfrm>
            <a:off x="588263" y="309726"/>
            <a:ext cx="11018520" cy="553998"/>
          </a:xfrm>
        </p:spPr>
        <p:txBody>
          <a:bodyPr/>
          <a:lstStyle/>
          <a:p>
            <a:r>
              <a:rPr lang="en-US" dirty="0"/>
              <a:t>Great Session</a:t>
            </a:r>
          </a:p>
        </p:txBody>
      </p:sp>
      <p:sp>
        <p:nvSpPr>
          <p:cNvPr id="6" name="Text Placeholder 5">
            <a:extLst>
              <a:ext uri="{FF2B5EF4-FFF2-40B4-BE49-F238E27FC236}">
                <a16:creationId xmlns:a16="http://schemas.microsoft.com/office/drawing/2014/main" id="{B73E2068-F343-4CA8-94A8-38209693BE2B}"/>
              </a:ext>
            </a:extLst>
          </p:cNvPr>
          <p:cNvSpPr>
            <a:spLocks noGrp="1"/>
          </p:cNvSpPr>
          <p:nvPr>
            <p:ph type="body" sz="quarter" idx="10"/>
          </p:nvPr>
        </p:nvSpPr>
        <p:spPr>
          <a:xfrm>
            <a:off x="588263" y="1119095"/>
            <a:ext cx="11467123" cy="5429179"/>
          </a:xfrm>
        </p:spPr>
        <p:txBody>
          <a:bodyPr/>
          <a:lstStyle/>
          <a:p>
            <a:r>
              <a:rPr lang="en-US" dirty="0">
                <a:hlinkClick r:id="rId2"/>
              </a:rPr>
              <a:t>https://www.youtube.com/watch?v=Mc1ilblJLJw</a:t>
            </a:r>
            <a:endParaRPr lang="en-US" dirty="0"/>
          </a:p>
          <a:p>
            <a:r>
              <a:rPr lang="en-US" dirty="0">
                <a:hlinkClick r:id="rId3"/>
              </a:rPr>
              <a:t>https://github.com/piotrci/Microsoft-Graph-Efficient-Operations</a:t>
            </a:r>
            <a:endParaRPr lang="en-US" dirty="0"/>
          </a:p>
          <a:p>
            <a:pPr>
              <a:lnSpc>
                <a:spcPct val="200000"/>
              </a:lnSpc>
            </a:pPr>
            <a:r>
              <a:rPr lang="en-US" b="1" dirty="0"/>
              <a:t>Time to get 100,000 users goes from 5 ½ minutes to 18 seconds</a:t>
            </a:r>
          </a:p>
          <a:p>
            <a:pPr lvl="0"/>
            <a:r>
              <a:rPr lang="en-AU" dirty="0" err="1"/>
              <a:t>UserScenarios</a:t>
            </a:r>
            <a:r>
              <a:rPr lang="en-AU" dirty="0"/>
              <a:t>: getting all users in a tenant.</a:t>
            </a:r>
            <a:endParaRPr lang="en-US" dirty="0"/>
          </a:p>
          <a:p>
            <a:pPr lvl="0"/>
            <a:r>
              <a:rPr lang="en-AU" dirty="0" err="1"/>
              <a:t>GroupScenarios</a:t>
            </a:r>
            <a:r>
              <a:rPr lang="en-AU" dirty="0"/>
              <a:t>: getting all groups with members.</a:t>
            </a:r>
            <a:endParaRPr lang="en-US" dirty="0"/>
          </a:p>
          <a:p>
            <a:pPr lvl="0"/>
            <a:r>
              <a:rPr lang="en-AU" dirty="0" err="1"/>
              <a:t>LicenseManagementScenarios</a:t>
            </a:r>
            <a:r>
              <a:rPr lang="en-AU" dirty="0"/>
              <a:t>: assigning or removing product licences</a:t>
            </a:r>
            <a:endParaRPr lang="en-US" dirty="0"/>
          </a:p>
          <a:p>
            <a:pPr lvl="0"/>
            <a:r>
              <a:rPr lang="en-AU" dirty="0" err="1"/>
              <a:t>DeviceScenarios</a:t>
            </a:r>
            <a:r>
              <a:rPr lang="en-AU" dirty="0"/>
              <a:t>: creating a report of all devices registered in the tenant.</a:t>
            </a:r>
            <a:endParaRPr lang="en-US" dirty="0"/>
          </a:p>
          <a:p>
            <a:pPr lvl="0"/>
            <a:r>
              <a:rPr lang="en-AU" dirty="0" err="1"/>
              <a:t>DeltaQueryScenarios</a:t>
            </a:r>
            <a:r>
              <a:rPr lang="en-AU" dirty="0"/>
              <a:t>: an optimized way to initialize a delta query for large resource collections (e.g. users or groups)</a:t>
            </a:r>
            <a:endParaRPr lang="en-US" dirty="0"/>
          </a:p>
          <a:p>
            <a:endParaRPr lang="en-US" dirty="0"/>
          </a:p>
        </p:txBody>
      </p:sp>
    </p:spTree>
    <p:extLst>
      <p:ext uri="{BB962C8B-B14F-4D97-AF65-F5344CB8AC3E}">
        <p14:creationId xmlns:p14="http://schemas.microsoft.com/office/powerpoint/2010/main" val="14412975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801F-2770-4D0E-BAE4-E239750DCB59}"/>
              </a:ext>
            </a:extLst>
          </p:cNvPr>
          <p:cNvSpPr>
            <a:spLocks noGrp="1"/>
          </p:cNvSpPr>
          <p:nvPr>
            <p:ph type="title"/>
          </p:nvPr>
        </p:nvSpPr>
        <p:spPr/>
        <p:txBody>
          <a:bodyPr/>
          <a:lstStyle/>
          <a:p>
            <a:r>
              <a:rPr lang="en-US" dirty="0"/>
              <a:t>Migrate from Azure AD Graph</a:t>
            </a:r>
          </a:p>
        </p:txBody>
      </p:sp>
      <p:sp>
        <p:nvSpPr>
          <p:cNvPr id="3" name="Content Placeholder 2">
            <a:extLst>
              <a:ext uri="{FF2B5EF4-FFF2-40B4-BE49-F238E27FC236}">
                <a16:creationId xmlns:a16="http://schemas.microsoft.com/office/drawing/2014/main" id="{389CB330-54DD-4DFA-A8B2-BE92085D3C61}"/>
              </a:ext>
            </a:extLst>
          </p:cNvPr>
          <p:cNvSpPr>
            <a:spLocks noGrp="1"/>
          </p:cNvSpPr>
          <p:nvPr>
            <p:ph sz="quarter" idx="10"/>
          </p:nvPr>
        </p:nvSpPr>
        <p:spPr>
          <a:xfrm>
            <a:off x="584200" y="1435100"/>
            <a:ext cx="11018838" cy="3964162"/>
          </a:xfrm>
        </p:spPr>
        <p:txBody>
          <a:bodyPr/>
          <a:lstStyle/>
          <a:p>
            <a:r>
              <a:rPr lang="en-US" dirty="0">
                <a:hlinkClick r:id="rId2"/>
              </a:rPr>
              <a:t>https://docs.microsoft.com/en-us/graph/migrate-azure-ad-graph-planning-checklist</a:t>
            </a:r>
            <a:endParaRPr lang="en-US" dirty="0"/>
          </a:p>
          <a:p>
            <a:endParaRPr lang="en-US" dirty="0"/>
          </a:p>
          <a:p>
            <a:pPr algn="l"/>
            <a:r>
              <a:rPr lang="en-US" b="1" i="0" dirty="0">
                <a:solidFill>
                  <a:srgbClr val="171717"/>
                </a:solidFill>
                <a:effectLst/>
                <a:latin typeface="Segoe UI" panose="020B0502040204020203" pitchFamily="34" charset="0"/>
              </a:rPr>
              <a:t>Step 1: Review the differences between the APIs</a:t>
            </a:r>
          </a:p>
          <a:p>
            <a:pPr algn="l"/>
            <a:r>
              <a:rPr lang="en-US" b="1" i="0" dirty="0">
                <a:solidFill>
                  <a:srgbClr val="171717"/>
                </a:solidFill>
                <a:effectLst/>
                <a:latin typeface="Segoe UI" panose="020B0502040204020203" pitchFamily="34" charset="0"/>
              </a:rPr>
              <a:t>Step 2: Examine API use</a:t>
            </a:r>
          </a:p>
          <a:p>
            <a:pPr algn="l"/>
            <a:r>
              <a:rPr lang="en-US" b="1" i="0" dirty="0">
                <a:solidFill>
                  <a:srgbClr val="171717"/>
                </a:solidFill>
                <a:effectLst/>
                <a:latin typeface="Segoe UI" panose="020B0502040204020203" pitchFamily="34" charset="0"/>
              </a:rPr>
              <a:t>Step 3: Review app details</a:t>
            </a:r>
          </a:p>
          <a:p>
            <a:pPr algn="l"/>
            <a:r>
              <a:rPr lang="en-US" b="1" i="0" dirty="0">
                <a:solidFill>
                  <a:srgbClr val="171717"/>
                </a:solidFill>
                <a:effectLst/>
                <a:latin typeface="Segoe UI" panose="020B0502040204020203" pitchFamily="34" charset="0"/>
              </a:rPr>
              <a:t>Step 4: Deploy, test, and extend your app</a:t>
            </a:r>
          </a:p>
          <a:p>
            <a:endParaRPr lang="en-US" dirty="0"/>
          </a:p>
        </p:txBody>
      </p:sp>
    </p:spTree>
    <p:extLst>
      <p:ext uri="{BB962C8B-B14F-4D97-AF65-F5344CB8AC3E}">
        <p14:creationId xmlns:p14="http://schemas.microsoft.com/office/powerpoint/2010/main" val="12501039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67EB016-52EF-443F-8007-F3C0FDCCB538}"/>
              </a:ext>
            </a:extLst>
          </p:cNvPr>
          <p:cNvSpPr/>
          <p:nvPr/>
        </p:nvSpPr>
        <p:spPr bwMode="auto">
          <a:xfrm>
            <a:off x="0" y="1643606"/>
            <a:ext cx="12192000" cy="3570786"/>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a:extLst>
              <a:ext uri="{FF2B5EF4-FFF2-40B4-BE49-F238E27FC236}">
                <a16:creationId xmlns:a16="http://schemas.microsoft.com/office/drawing/2014/main" id="{388F283F-7574-4AF8-880A-9D855FB8F6BE}"/>
              </a:ext>
            </a:extLst>
          </p:cNvPr>
          <p:cNvPicPr>
            <a:picLocks noChangeAspect="1"/>
          </p:cNvPicPr>
          <p:nvPr/>
        </p:nvPicPr>
        <p:blipFill>
          <a:blip r:embed="rId3"/>
          <a:stretch>
            <a:fillRect/>
          </a:stretch>
        </p:blipFill>
        <p:spPr>
          <a:xfrm>
            <a:off x="175365" y="1654112"/>
            <a:ext cx="3890223" cy="1442624"/>
          </a:xfrm>
          <a:prstGeom prst="rect">
            <a:avLst/>
          </a:prstGeom>
        </p:spPr>
      </p:pic>
      <p:grpSp>
        <p:nvGrpSpPr>
          <p:cNvPr id="57" name="Group 56">
            <a:extLst>
              <a:ext uri="{FF2B5EF4-FFF2-40B4-BE49-F238E27FC236}">
                <a16:creationId xmlns:a16="http://schemas.microsoft.com/office/drawing/2014/main" id="{AC45CC47-224F-4B3A-B46A-50196424DD8A}"/>
              </a:ext>
            </a:extLst>
          </p:cNvPr>
          <p:cNvGrpSpPr/>
          <p:nvPr/>
        </p:nvGrpSpPr>
        <p:grpSpPr>
          <a:xfrm>
            <a:off x="1011198" y="2882043"/>
            <a:ext cx="2218556" cy="1782909"/>
            <a:chOff x="1026779" y="3058928"/>
            <a:chExt cx="2218556" cy="1782909"/>
          </a:xfrm>
        </p:grpSpPr>
        <p:sp>
          <p:nvSpPr>
            <p:cNvPr id="58" name="TextBox 57">
              <a:extLst>
                <a:ext uri="{FF2B5EF4-FFF2-40B4-BE49-F238E27FC236}">
                  <a16:creationId xmlns:a16="http://schemas.microsoft.com/office/drawing/2014/main" id="{B6D1EC22-BC36-40B0-BEAE-FCB0055F6935}"/>
                </a:ext>
              </a:extLst>
            </p:cNvPr>
            <p:cNvSpPr txBox="1"/>
            <p:nvPr/>
          </p:nvSpPr>
          <p:spPr>
            <a:xfrm>
              <a:off x="1539740" y="3058928"/>
              <a:ext cx="119263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Office 365</a:t>
              </a:r>
            </a:p>
          </p:txBody>
        </p:sp>
        <p:sp>
          <p:nvSpPr>
            <p:cNvPr id="59" name="TextBox 58">
              <a:extLst>
                <a:ext uri="{FF2B5EF4-FFF2-40B4-BE49-F238E27FC236}">
                  <a16:creationId xmlns:a16="http://schemas.microsoft.com/office/drawing/2014/main" id="{6804ABB2-D4FB-425C-A441-D88218D4B150}"/>
                </a:ext>
              </a:extLst>
            </p:cNvPr>
            <p:cNvSpPr txBox="1"/>
            <p:nvPr/>
          </p:nvSpPr>
          <p:spPr>
            <a:xfrm>
              <a:off x="1439552" y="3642606"/>
              <a:ext cx="139301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Windows 10</a:t>
              </a:r>
            </a:p>
          </p:txBody>
        </p:sp>
        <p:sp>
          <p:nvSpPr>
            <p:cNvPr id="60" name="TextBox 59">
              <a:extLst>
                <a:ext uri="{FF2B5EF4-FFF2-40B4-BE49-F238E27FC236}">
                  <a16:creationId xmlns:a16="http://schemas.microsoft.com/office/drawing/2014/main" id="{99908C53-D75D-4F6D-8018-FA46938A3284}"/>
                </a:ext>
              </a:extLst>
            </p:cNvPr>
            <p:cNvSpPr txBox="1"/>
            <p:nvPr/>
          </p:nvSpPr>
          <p:spPr>
            <a:xfrm>
              <a:off x="1026779" y="4226284"/>
              <a:ext cx="2218556"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Enterprise</a:t>
              </a:r>
              <a:b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b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Mobility + Security</a:t>
              </a:r>
            </a:p>
          </p:txBody>
        </p:sp>
      </p:grpSp>
      <p:sp>
        <p:nvSpPr>
          <p:cNvPr id="61" name="Cross 60">
            <a:extLst>
              <a:ext uri="{FF2B5EF4-FFF2-40B4-BE49-F238E27FC236}">
                <a16:creationId xmlns:a16="http://schemas.microsoft.com/office/drawing/2014/main" id="{5C4470CD-7FD4-4911-BE95-12D816D16C58}"/>
              </a:ext>
            </a:extLst>
          </p:cNvPr>
          <p:cNvSpPr/>
          <p:nvPr/>
        </p:nvSpPr>
        <p:spPr bwMode="auto">
          <a:xfrm>
            <a:off x="3730938" y="3096736"/>
            <a:ext cx="1143000" cy="1143000"/>
          </a:xfrm>
          <a:prstGeom prst="plus">
            <a:avLst>
              <a:gd name="adj" fmla="val 43182"/>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5580BFB7-5B2C-4A4C-9364-73E97048665E}"/>
              </a:ext>
            </a:extLst>
          </p:cNvPr>
          <p:cNvSpPr txBox="1"/>
          <p:nvPr/>
        </p:nvSpPr>
        <p:spPr>
          <a:xfrm>
            <a:off x="5381667" y="3114238"/>
            <a:ext cx="2209051"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Your tailored experiences or</a:t>
            </a:r>
            <a:r>
              <a:rPr kumimoji="0" lang="en-US" sz="2400" i="0" u="none" strike="noStrike" kern="1200" cap="none" spc="0" normalizeH="0" noProof="0">
                <a:ln>
                  <a:noFill/>
                </a:ln>
                <a:solidFill>
                  <a:srgbClr val="0078D4"/>
                </a:solidFill>
                <a:effectLst/>
                <a:uLnTx/>
                <a:uFillTx/>
                <a:latin typeface="Segoe UI Semibold" panose="020B0702040204020203" pitchFamily="34" charset="0"/>
                <a:cs typeface="Segoe UI Semibold" panose="020B0702040204020203" pitchFamily="34" charset="0"/>
              </a:rPr>
              <a:t> customizations</a:t>
            </a:r>
            <a:endParaRPr kumimoji="0" lang="en-US" sz="24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71" name="Rectangle 70">
            <a:extLst>
              <a:ext uri="{FF2B5EF4-FFF2-40B4-BE49-F238E27FC236}">
                <a16:creationId xmlns:a16="http://schemas.microsoft.com/office/drawing/2014/main" id="{35C1E555-9F86-430B-869C-0D6D35F1D0B7}"/>
              </a:ext>
            </a:extLst>
          </p:cNvPr>
          <p:cNvSpPr/>
          <p:nvPr/>
        </p:nvSpPr>
        <p:spPr bwMode="auto">
          <a:xfrm>
            <a:off x="8072795" y="3763527"/>
            <a:ext cx="1064162" cy="2090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A8203264-0FEA-432C-A431-2F856B752382}"/>
              </a:ext>
            </a:extLst>
          </p:cNvPr>
          <p:cNvSpPr/>
          <p:nvPr/>
        </p:nvSpPr>
        <p:spPr bwMode="auto">
          <a:xfrm>
            <a:off x="8072795" y="3373968"/>
            <a:ext cx="1064162" cy="2090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21C69257-1CA5-4D30-83DC-3E9B2919BC9F}"/>
              </a:ext>
            </a:extLst>
          </p:cNvPr>
          <p:cNvSpPr/>
          <p:nvPr/>
        </p:nvSpPr>
        <p:spPr bwMode="auto">
          <a:xfrm>
            <a:off x="0" y="1121946"/>
            <a:ext cx="12192000" cy="507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FAC99C5C-87DE-4698-80D9-3EA9F0550B2E}"/>
              </a:ext>
            </a:extLst>
          </p:cNvPr>
          <p:cNvSpPr/>
          <p:nvPr/>
        </p:nvSpPr>
        <p:spPr bwMode="auto">
          <a:xfrm rot="10800000">
            <a:off x="0" y="5228402"/>
            <a:ext cx="12192000" cy="507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FB207E00-1639-4BB4-80E7-39A5760C0382}"/>
              </a:ext>
            </a:extLst>
          </p:cNvPr>
          <p:cNvGrpSpPr/>
          <p:nvPr/>
        </p:nvGrpSpPr>
        <p:grpSpPr>
          <a:xfrm>
            <a:off x="9628097" y="3084462"/>
            <a:ext cx="1333482" cy="1070294"/>
            <a:chOff x="9628097" y="3084462"/>
            <a:chExt cx="1333482" cy="1070294"/>
          </a:xfrm>
        </p:grpSpPr>
        <p:sp>
          <p:nvSpPr>
            <p:cNvPr id="23" name="Freeform 5">
              <a:extLst>
                <a:ext uri="{FF2B5EF4-FFF2-40B4-BE49-F238E27FC236}">
                  <a16:creationId xmlns:a16="http://schemas.microsoft.com/office/drawing/2014/main" id="{15240CD2-878B-4EE2-A7E2-4D056BD82E75}"/>
                </a:ext>
              </a:extLst>
            </p:cNvPr>
            <p:cNvSpPr>
              <a:spLocks/>
            </p:cNvSpPr>
            <p:nvPr/>
          </p:nvSpPr>
          <p:spPr bwMode="auto">
            <a:xfrm>
              <a:off x="9628097" y="3869637"/>
              <a:ext cx="399168" cy="285119"/>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86C8BDEA-4700-4D6D-A761-381FC477C3B3}"/>
                </a:ext>
              </a:extLst>
            </p:cNvPr>
            <p:cNvSpPr>
              <a:spLocks/>
            </p:cNvSpPr>
            <p:nvPr/>
          </p:nvSpPr>
          <p:spPr bwMode="auto">
            <a:xfrm>
              <a:off x="10253167" y="3084462"/>
              <a:ext cx="565853" cy="572432"/>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5F5CB662-4B7E-4784-B792-355AD3328C69}"/>
                </a:ext>
              </a:extLst>
            </p:cNvPr>
            <p:cNvSpPr>
              <a:spLocks/>
            </p:cNvSpPr>
            <p:nvPr/>
          </p:nvSpPr>
          <p:spPr bwMode="auto">
            <a:xfrm>
              <a:off x="9702667" y="3373968"/>
              <a:ext cx="427680" cy="42767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Shape 25">
              <a:extLst>
                <a:ext uri="{FF2B5EF4-FFF2-40B4-BE49-F238E27FC236}">
                  <a16:creationId xmlns:a16="http://schemas.microsoft.com/office/drawing/2014/main" id="{768866CD-E3B6-4BBC-A063-5F5F64867884}"/>
                </a:ext>
              </a:extLst>
            </p:cNvPr>
            <p:cNvSpPr>
              <a:spLocks/>
            </p:cNvSpPr>
            <p:nvPr/>
          </p:nvSpPr>
          <p:spPr bwMode="auto">
            <a:xfrm flipH="1">
              <a:off x="10108413" y="3727077"/>
              <a:ext cx="853166" cy="427679"/>
            </a:xfrm>
            <a:custGeom>
              <a:avLst/>
              <a:gdLst>
                <a:gd name="connsiteX0" fmla="*/ 427203 w 853166"/>
                <a:gd name="connsiteY0" fmla="*/ 0 h 427679"/>
                <a:gd name="connsiteX1" fmla="*/ 426583 w 853166"/>
                <a:gd name="connsiteY1" fmla="*/ 61 h 427679"/>
                <a:gd name="connsiteX2" fmla="*/ 425963 w 853166"/>
                <a:gd name="connsiteY2" fmla="*/ 0 h 427679"/>
                <a:gd name="connsiteX3" fmla="*/ 337018 w 853166"/>
                <a:gd name="connsiteY3" fmla="*/ 8854 h 427679"/>
                <a:gd name="connsiteX4" fmla="*/ 305016 w 853166"/>
                <a:gd name="connsiteY4" fmla="*/ 18968 h 427679"/>
                <a:gd name="connsiteX5" fmla="*/ 254319 w 853166"/>
                <a:gd name="connsiteY5" fmla="*/ 34749 h 427679"/>
                <a:gd name="connsiteX6" fmla="*/ 180143 w 853166"/>
                <a:gd name="connsiteY6" fmla="*/ 76682 h 427679"/>
                <a:gd name="connsiteX7" fmla="*/ 151965 w 853166"/>
                <a:gd name="connsiteY7" fmla="*/ 102299 h 427679"/>
                <a:gd name="connsiteX8" fmla="*/ 116241 w 853166"/>
                <a:gd name="connsiteY8" fmla="*/ 133650 h 427679"/>
                <a:gd name="connsiteX9" fmla="*/ 116839 w 853166"/>
                <a:gd name="connsiteY9" fmla="*/ 134381 h 427679"/>
                <a:gd name="connsiteX10" fmla="*/ 93451 w 853166"/>
                <a:gd name="connsiteY10" fmla="*/ 161048 h 427679"/>
                <a:gd name="connsiteX11" fmla="*/ 69420 w 853166"/>
                <a:gd name="connsiteY11" fmla="*/ 192456 h 427679"/>
                <a:gd name="connsiteX12" fmla="*/ 32040 w 853166"/>
                <a:gd name="connsiteY12" fmla="*/ 256608 h 427679"/>
                <a:gd name="connsiteX13" fmla="*/ 0 w 853166"/>
                <a:gd name="connsiteY13" fmla="*/ 427679 h 427679"/>
                <a:gd name="connsiteX14" fmla="*/ 90781 w 853166"/>
                <a:gd name="connsiteY14" fmla="*/ 427679 h 427679"/>
                <a:gd name="connsiteX15" fmla="*/ 160201 w 853166"/>
                <a:gd name="connsiteY15" fmla="*/ 427679 h 427679"/>
                <a:gd name="connsiteX16" fmla="*/ 233722 w 853166"/>
                <a:gd name="connsiteY16" fmla="*/ 427679 h 427679"/>
                <a:gd name="connsiteX17" fmla="*/ 234962 w 853166"/>
                <a:gd name="connsiteY17" fmla="*/ 427679 h 427679"/>
                <a:gd name="connsiteX18" fmla="*/ 618204 w 853166"/>
                <a:gd name="connsiteY18" fmla="*/ 427679 h 427679"/>
                <a:gd name="connsiteX19" fmla="*/ 619444 w 853166"/>
                <a:gd name="connsiteY19" fmla="*/ 427679 h 427679"/>
                <a:gd name="connsiteX20" fmla="*/ 692965 w 853166"/>
                <a:gd name="connsiteY20" fmla="*/ 427679 h 427679"/>
                <a:gd name="connsiteX21" fmla="*/ 762385 w 853166"/>
                <a:gd name="connsiteY21" fmla="*/ 427679 h 427679"/>
                <a:gd name="connsiteX22" fmla="*/ 853166 w 853166"/>
                <a:gd name="connsiteY22" fmla="*/ 427679 h 427679"/>
                <a:gd name="connsiteX23" fmla="*/ 821126 w 853166"/>
                <a:gd name="connsiteY23" fmla="*/ 256608 h 427679"/>
                <a:gd name="connsiteX24" fmla="*/ 783746 w 853166"/>
                <a:gd name="connsiteY24" fmla="*/ 192456 h 427679"/>
                <a:gd name="connsiteX25" fmla="*/ 759715 w 853166"/>
                <a:gd name="connsiteY25" fmla="*/ 161048 h 427679"/>
                <a:gd name="connsiteX26" fmla="*/ 736326 w 853166"/>
                <a:gd name="connsiteY26" fmla="*/ 134381 h 427679"/>
                <a:gd name="connsiteX27" fmla="*/ 736925 w 853166"/>
                <a:gd name="connsiteY27" fmla="*/ 133650 h 427679"/>
                <a:gd name="connsiteX28" fmla="*/ 701201 w 853166"/>
                <a:gd name="connsiteY28" fmla="*/ 102299 h 427679"/>
                <a:gd name="connsiteX29" fmla="*/ 673023 w 853166"/>
                <a:gd name="connsiteY29" fmla="*/ 76682 h 427679"/>
                <a:gd name="connsiteX30" fmla="*/ 598847 w 853166"/>
                <a:gd name="connsiteY30" fmla="*/ 34749 h 427679"/>
                <a:gd name="connsiteX31" fmla="*/ 548150 w 853166"/>
                <a:gd name="connsiteY31" fmla="*/ 18968 h 427679"/>
                <a:gd name="connsiteX32" fmla="*/ 516148 w 853166"/>
                <a:gd name="connsiteY32" fmla="*/ 8854 h 427679"/>
                <a:gd name="connsiteX33" fmla="*/ 427203 w 853166"/>
                <a:gd name="connsiteY33" fmla="*/ 0 h 42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53166" h="427679">
                  <a:moveTo>
                    <a:pt x="427203" y="0"/>
                  </a:moveTo>
                  <a:lnTo>
                    <a:pt x="426583" y="61"/>
                  </a:lnTo>
                  <a:lnTo>
                    <a:pt x="425963" y="0"/>
                  </a:lnTo>
                  <a:cubicBezTo>
                    <a:pt x="395258" y="0"/>
                    <a:pt x="365554" y="3007"/>
                    <a:pt x="337018" y="8854"/>
                  </a:cubicBezTo>
                  <a:lnTo>
                    <a:pt x="305016" y="18968"/>
                  </a:lnTo>
                  <a:lnTo>
                    <a:pt x="254319" y="34749"/>
                  </a:lnTo>
                  <a:cubicBezTo>
                    <a:pt x="227953" y="46109"/>
                    <a:pt x="203088" y="60143"/>
                    <a:pt x="180143" y="76682"/>
                  </a:cubicBezTo>
                  <a:lnTo>
                    <a:pt x="151965" y="102299"/>
                  </a:lnTo>
                  <a:lnTo>
                    <a:pt x="116241" y="133650"/>
                  </a:lnTo>
                  <a:lnTo>
                    <a:pt x="116839" y="134381"/>
                  </a:lnTo>
                  <a:lnTo>
                    <a:pt x="93451" y="161048"/>
                  </a:lnTo>
                  <a:cubicBezTo>
                    <a:pt x="85441" y="171072"/>
                    <a:pt x="77431" y="181764"/>
                    <a:pt x="69420" y="192456"/>
                  </a:cubicBezTo>
                  <a:cubicBezTo>
                    <a:pt x="58740" y="213840"/>
                    <a:pt x="42720" y="235224"/>
                    <a:pt x="32040" y="256608"/>
                  </a:cubicBezTo>
                  <a:cubicBezTo>
                    <a:pt x="10680" y="310067"/>
                    <a:pt x="0" y="368873"/>
                    <a:pt x="0" y="427679"/>
                  </a:cubicBezTo>
                  <a:lnTo>
                    <a:pt x="90781" y="427679"/>
                  </a:lnTo>
                  <a:lnTo>
                    <a:pt x="160201" y="427679"/>
                  </a:lnTo>
                  <a:lnTo>
                    <a:pt x="233722" y="427679"/>
                  </a:lnTo>
                  <a:lnTo>
                    <a:pt x="234962" y="427679"/>
                  </a:lnTo>
                  <a:lnTo>
                    <a:pt x="618204" y="427679"/>
                  </a:lnTo>
                  <a:lnTo>
                    <a:pt x="619444" y="427679"/>
                  </a:lnTo>
                  <a:lnTo>
                    <a:pt x="692965" y="427679"/>
                  </a:lnTo>
                  <a:lnTo>
                    <a:pt x="762385" y="427679"/>
                  </a:lnTo>
                  <a:lnTo>
                    <a:pt x="853166" y="427679"/>
                  </a:lnTo>
                  <a:cubicBezTo>
                    <a:pt x="853166" y="368873"/>
                    <a:pt x="842486" y="310067"/>
                    <a:pt x="821126" y="256608"/>
                  </a:cubicBezTo>
                  <a:cubicBezTo>
                    <a:pt x="810446" y="235224"/>
                    <a:pt x="794426" y="213840"/>
                    <a:pt x="783746" y="192456"/>
                  </a:cubicBezTo>
                  <a:cubicBezTo>
                    <a:pt x="775735" y="181764"/>
                    <a:pt x="767725" y="171072"/>
                    <a:pt x="759715" y="161048"/>
                  </a:cubicBezTo>
                  <a:lnTo>
                    <a:pt x="736326" y="134381"/>
                  </a:lnTo>
                  <a:lnTo>
                    <a:pt x="736925" y="133650"/>
                  </a:lnTo>
                  <a:lnTo>
                    <a:pt x="701201" y="102299"/>
                  </a:lnTo>
                  <a:lnTo>
                    <a:pt x="673023" y="76682"/>
                  </a:lnTo>
                  <a:cubicBezTo>
                    <a:pt x="650078" y="60143"/>
                    <a:pt x="625213" y="46109"/>
                    <a:pt x="598847" y="34749"/>
                  </a:cubicBezTo>
                  <a:lnTo>
                    <a:pt x="548150" y="18968"/>
                  </a:lnTo>
                  <a:lnTo>
                    <a:pt x="516148" y="8854"/>
                  </a:lnTo>
                  <a:cubicBezTo>
                    <a:pt x="487612" y="3007"/>
                    <a:pt x="457908" y="0"/>
                    <a:pt x="427203"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3" name="Group 32">
            <a:extLst>
              <a:ext uri="{FF2B5EF4-FFF2-40B4-BE49-F238E27FC236}">
                <a16:creationId xmlns:a16="http://schemas.microsoft.com/office/drawing/2014/main" id="{7607AAD1-EA09-49AA-814E-E01CB96740FE}"/>
              </a:ext>
            </a:extLst>
          </p:cNvPr>
          <p:cNvGrpSpPr/>
          <p:nvPr/>
        </p:nvGrpSpPr>
        <p:grpSpPr>
          <a:xfrm>
            <a:off x="10941978" y="3391489"/>
            <a:ext cx="725987" cy="643156"/>
            <a:chOff x="9268402" y="2231859"/>
            <a:chExt cx="2735234" cy="2423160"/>
          </a:xfrm>
        </p:grpSpPr>
        <p:grpSp>
          <p:nvGrpSpPr>
            <p:cNvPr id="34" name="Group 33">
              <a:extLst>
                <a:ext uri="{FF2B5EF4-FFF2-40B4-BE49-F238E27FC236}">
                  <a16:creationId xmlns:a16="http://schemas.microsoft.com/office/drawing/2014/main" id="{A37C6228-C9D5-4CFD-A48D-9BBC6BAB94FD}"/>
                </a:ext>
              </a:extLst>
            </p:cNvPr>
            <p:cNvGrpSpPr>
              <a:grpSpLocks noChangeAspect="1"/>
            </p:cNvGrpSpPr>
            <p:nvPr/>
          </p:nvGrpSpPr>
          <p:grpSpPr>
            <a:xfrm>
              <a:off x="9268402" y="2231859"/>
              <a:ext cx="2735234" cy="2423160"/>
              <a:chOff x="10916548" y="3443816"/>
              <a:chExt cx="627062" cy="554037"/>
            </a:xfrm>
            <a:solidFill>
              <a:srgbClr val="0065B0"/>
            </a:solidFill>
          </p:grpSpPr>
          <p:sp>
            <p:nvSpPr>
              <p:cNvPr id="38" name="Freeform 5">
                <a:extLst>
                  <a:ext uri="{FF2B5EF4-FFF2-40B4-BE49-F238E27FC236}">
                    <a16:creationId xmlns:a16="http://schemas.microsoft.com/office/drawing/2014/main" id="{EF0DFA31-D7FB-4E81-B721-860A555C4DB4}"/>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w="762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052C167D-C8F8-4431-BDBA-BE51A9D35283}"/>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w="762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CCDB9741-5527-4538-B478-3895667C1D42}"/>
                </a:ext>
              </a:extLst>
            </p:cNvPr>
            <p:cNvGrpSpPr/>
            <p:nvPr/>
          </p:nvGrpSpPr>
          <p:grpSpPr>
            <a:xfrm>
              <a:off x="9277552" y="2243174"/>
              <a:ext cx="2716934" cy="2400531"/>
              <a:chOff x="10916548" y="3443816"/>
              <a:chExt cx="627062" cy="554037"/>
            </a:xfrm>
            <a:solidFill>
              <a:srgbClr val="0065B0"/>
            </a:solidFill>
          </p:grpSpPr>
          <p:sp>
            <p:nvSpPr>
              <p:cNvPr id="36" name="Freeform 5">
                <a:extLst>
                  <a:ext uri="{FF2B5EF4-FFF2-40B4-BE49-F238E27FC236}">
                    <a16:creationId xmlns:a16="http://schemas.microsoft.com/office/drawing/2014/main" id="{B9BAC170-B888-4638-9075-CC545B27D122}"/>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A46DDCD7-A4A2-473D-B010-CFD3695A00D9}"/>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2E76F96E-1F56-4B4E-98BA-BF72BCA92984}"/>
                  </a:ext>
                </a:extLst>
              </p14:cNvPr>
              <p14:cNvContentPartPr/>
              <p14:nvPr/>
            </p14:nvContentPartPr>
            <p14:xfrm>
              <a:off x="4787972" y="2770723"/>
              <a:ext cx="3519893" cy="1912707"/>
            </p14:xfrm>
          </p:contentPart>
        </mc:Choice>
        <mc:Fallback xmlns="">
          <p:pic>
            <p:nvPicPr>
              <p:cNvPr id="48" name="Ink 47">
                <a:extLst>
                  <a:ext uri="{FF2B5EF4-FFF2-40B4-BE49-F238E27FC236}">
                    <a16:creationId xmlns:a16="http://schemas.microsoft.com/office/drawing/2014/main" id="{2E76F96E-1F56-4B4E-98BA-BF72BCA92984}"/>
                  </a:ext>
                </a:extLst>
              </p:cNvPr>
              <p:cNvPicPr/>
              <p:nvPr/>
            </p:nvPicPr>
            <p:blipFill>
              <a:blip r:embed="rId5"/>
              <a:stretch>
                <a:fillRect/>
              </a:stretch>
            </p:blipFill>
            <p:spPr>
              <a:xfrm>
                <a:off x="4751970" y="2734729"/>
                <a:ext cx="3591537" cy="1984335"/>
              </a:xfrm>
              <a:prstGeom prst="rect">
                <a:avLst/>
              </a:prstGeom>
            </p:spPr>
          </p:pic>
        </mc:Fallback>
      </mc:AlternateContent>
      <p:sp>
        <p:nvSpPr>
          <p:cNvPr id="2" name="Title 1">
            <a:extLst>
              <a:ext uri="{FF2B5EF4-FFF2-40B4-BE49-F238E27FC236}">
                <a16:creationId xmlns:a16="http://schemas.microsoft.com/office/drawing/2014/main" id="{ADCF11AE-D5B3-4AC4-B893-B99F9339A8D4}"/>
              </a:ext>
            </a:extLst>
          </p:cNvPr>
          <p:cNvSpPr>
            <a:spLocks noGrp="1"/>
          </p:cNvSpPr>
          <p:nvPr>
            <p:ph type="title"/>
          </p:nvPr>
        </p:nvSpPr>
        <p:spPr/>
        <p:txBody>
          <a:bodyPr/>
          <a:lstStyle/>
          <a:p>
            <a:r>
              <a:rPr lang="en-US"/>
              <a:t>Get started today</a:t>
            </a:r>
          </a:p>
        </p:txBody>
      </p:sp>
      <p:sp>
        <p:nvSpPr>
          <p:cNvPr id="28" name="Text Placeholder 5">
            <a:extLst>
              <a:ext uri="{FF2B5EF4-FFF2-40B4-BE49-F238E27FC236}">
                <a16:creationId xmlns:a16="http://schemas.microsoft.com/office/drawing/2014/main" id="{9283BD24-8C7D-4085-AD15-0A280E6EF12A}"/>
              </a:ext>
            </a:extLst>
          </p:cNvPr>
          <p:cNvSpPr txBox="1">
            <a:spLocks/>
          </p:cNvSpPr>
          <p:nvPr/>
        </p:nvSpPr>
        <p:spPr>
          <a:xfrm>
            <a:off x="0" y="5708845"/>
            <a:ext cx="12176125" cy="6143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4000">
                <a:solidFill>
                  <a:schemeClr val="tx2"/>
                </a:solidFill>
              </a:rPr>
              <a:t>https://graph.microsoft.com</a:t>
            </a:r>
          </a:p>
        </p:txBody>
      </p:sp>
    </p:spTree>
    <p:extLst>
      <p:ext uri="{BB962C8B-B14F-4D97-AF65-F5344CB8AC3E}">
        <p14:creationId xmlns:p14="http://schemas.microsoft.com/office/powerpoint/2010/main" val="318335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750"/>
                                        <p:tgtEl>
                                          <p:spTgt spid="56"/>
                                        </p:tgtEl>
                                      </p:cBhvr>
                                    </p:animEffect>
                                  </p:childTnLst>
                                </p:cTn>
                              </p:par>
                              <p:par>
                                <p:cTn id="8" presetID="42" presetClass="path" presetSubtype="0" decel="100000" fill="hold" nodeType="withEffect">
                                  <p:stCondLst>
                                    <p:cond delay="0"/>
                                  </p:stCondLst>
                                  <p:childTnLst>
                                    <p:animMotion origin="layout" path="M -1.25E-6 -3.7037E-6 L -0.01328 -3.7037E-6 " pathEditMode="relative" rAng="0" ptsTypes="AA">
                                      <p:cBhvr>
                                        <p:cTn id="9" dur="750" spd="-100000" fill="hold"/>
                                        <p:tgtEl>
                                          <p:spTgt spid="56"/>
                                        </p:tgtEl>
                                        <p:attrNameLst>
                                          <p:attrName>ppt_x</p:attrName>
                                          <p:attrName>ppt_y</p:attrName>
                                        </p:attrNameLst>
                                      </p:cBhvr>
                                      <p:rCtr x="-664" y="0"/>
                                    </p:animMotion>
                                  </p:childTnLst>
                                </p:cTn>
                              </p:par>
                              <p:par>
                                <p:cTn id="10" presetID="10"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750"/>
                                        <p:tgtEl>
                                          <p:spTgt spid="57"/>
                                        </p:tgtEl>
                                      </p:cBhvr>
                                    </p:animEffect>
                                  </p:childTnLst>
                                </p:cTn>
                              </p:par>
                              <p:par>
                                <p:cTn id="13" presetID="42" presetClass="path" presetSubtype="0" decel="100000" fill="hold" nodeType="withEffect">
                                  <p:stCondLst>
                                    <p:cond delay="0"/>
                                  </p:stCondLst>
                                  <p:childTnLst>
                                    <p:animMotion origin="layout" path="M -1.25E-6 -3.7037E-6 L -0.01328 -3.7037E-6 " pathEditMode="relative" rAng="0" ptsTypes="AA">
                                      <p:cBhvr>
                                        <p:cTn id="14" dur="750" spd="-100000" fill="hold"/>
                                        <p:tgtEl>
                                          <p:spTgt spid="57"/>
                                        </p:tgtEl>
                                        <p:attrNameLst>
                                          <p:attrName>ppt_x</p:attrName>
                                          <p:attrName>ppt_y</p:attrName>
                                        </p:attrNameLst>
                                      </p:cBhvr>
                                      <p:rCtr x="-664" y="0"/>
                                    </p:animMotion>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fltVal val="0"/>
                                          </p:val>
                                        </p:tav>
                                        <p:tav tm="100000">
                                          <p:val>
                                            <p:strVal val="#ppt_w"/>
                                          </p:val>
                                        </p:tav>
                                      </p:tavLst>
                                    </p:anim>
                                    <p:anim calcmode="lin" valueType="num">
                                      <p:cBhvr>
                                        <p:cTn id="19" dur="500" fill="hold"/>
                                        <p:tgtEl>
                                          <p:spTgt spid="61"/>
                                        </p:tgtEl>
                                        <p:attrNameLst>
                                          <p:attrName>ppt_h</p:attrName>
                                        </p:attrNameLst>
                                      </p:cBhvr>
                                      <p:tavLst>
                                        <p:tav tm="0">
                                          <p:val>
                                            <p:fltVal val="0"/>
                                          </p:val>
                                        </p:tav>
                                        <p:tav tm="100000">
                                          <p:val>
                                            <p:strVal val="#ppt_h"/>
                                          </p:val>
                                        </p:tav>
                                      </p:tavLst>
                                    </p:anim>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750"/>
                                        <p:tgtEl>
                                          <p:spTgt spid="62"/>
                                        </p:tgtEl>
                                      </p:cBhvr>
                                    </p:animEffect>
                                  </p:childTnLst>
                                </p:cTn>
                              </p:par>
                              <p:par>
                                <p:cTn id="24" presetID="42" presetClass="path" presetSubtype="0" decel="100000" fill="hold" grpId="1" nodeType="withEffect">
                                  <p:stCondLst>
                                    <p:cond delay="0"/>
                                  </p:stCondLst>
                                  <p:childTnLst>
                                    <p:animMotion origin="layout" path="M -1.25E-6 -3.7037E-6 L -0.01328 -3.7037E-6 " pathEditMode="relative" rAng="0" ptsTypes="AA">
                                      <p:cBhvr>
                                        <p:cTn id="25" dur="750" spd="-100000" fill="hold"/>
                                        <p:tgtEl>
                                          <p:spTgt spid="62"/>
                                        </p:tgtEl>
                                        <p:attrNameLst>
                                          <p:attrName>ppt_x</p:attrName>
                                          <p:attrName>ppt_y</p:attrName>
                                        </p:attrNameLst>
                                      </p:cBhvr>
                                      <p:rCtr x="-664" y="0"/>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750"/>
                                        <p:tgtEl>
                                          <p:spTgt spid="22"/>
                                        </p:tgtEl>
                                      </p:cBhvr>
                                    </p:animEffect>
                                  </p:childTnLst>
                                </p:cTn>
                              </p:par>
                              <p:par>
                                <p:cTn id="36" presetID="42" presetClass="path" presetSubtype="0" decel="100000" fill="hold" nodeType="withEffect">
                                  <p:stCondLst>
                                    <p:cond delay="0"/>
                                  </p:stCondLst>
                                  <p:childTnLst>
                                    <p:animMotion origin="layout" path="M -1.04167E-6 2.22222E-6 L -0.01328 2.22222E-6 " pathEditMode="relative" rAng="0" ptsTypes="AA">
                                      <p:cBhvr>
                                        <p:cTn id="37" dur="750" spd="-100000" fill="hold"/>
                                        <p:tgtEl>
                                          <p:spTgt spid="22"/>
                                        </p:tgtEl>
                                        <p:attrNameLst>
                                          <p:attrName>ppt_x</p:attrName>
                                          <p:attrName>ppt_y</p:attrName>
                                        </p:attrNameLst>
                                      </p:cBhvr>
                                      <p:rCtr x="-664" y="0"/>
                                    </p:animMotion>
                                  </p:childTnLst>
                                </p:cTn>
                              </p:par>
                              <p:par>
                                <p:cTn id="38" presetID="1" presetClass="entr" presetSubtype="0" fill="hold" nodeType="withEffect">
                                  <p:stCondLst>
                                    <p:cond delay="0"/>
                                  </p:stCondLst>
                                  <p:childTnLst>
                                    <p:set>
                                      <p:cBhvr>
                                        <p:cTn id="39" dur="1" fill="hold">
                                          <p:stCondLst>
                                            <p:cond delay="499"/>
                                          </p:stCondLst>
                                        </p:cTn>
                                        <p:tgtEl>
                                          <p:spTgt spid="33"/>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500" fill="hold"/>
                                        <p:tgtEl>
                                          <p:spTgt spid="33"/>
                                        </p:tgtEl>
                                      </p:cBhvr>
                                      <p:by x="0" y="0"/>
                                    </p:animScale>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2" grpId="1"/>
      <p:bldP spid="71" grpId="0" animBg="1"/>
      <p:bldP spid="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801F-2770-4D0E-BAE4-E239750DCB59}"/>
              </a:ext>
            </a:extLst>
          </p:cNvPr>
          <p:cNvSpPr>
            <a:spLocks noGrp="1"/>
          </p:cNvSpPr>
          <p:nvPr>
            <p:ph type="title"/>
          </p:nvPr>
        </p:nvSpPr>
        <p:spPr/>
        <p:txBody>
          <a:bodyPr/>
          <a:lstStyle/>
          <a:p>
            <a:r>
              <a:rPr lang="en-US" dirty="0">
                <a:cs typeface="Segoe UI"/>
              </a:rPr>
              <a:t>Microsoft Graph Overview</a:t>
            </a:r>
          </a:p>
        </p:txBody>
      </p:sp>
      <p:sp>
        <p:nvSpPr>
          <p:cNvPr id="3" name="Content Placeholder 2">
            <a:extLst>
              <a:ext uri="{FF2B5EF4-FFF2-40B4-BE49-F238E27FC236}">
                <a16:creationId xmlns:a16="http://schemas.microsoft.com/office/drawing/2014/main" id="{389CB330-54DD-4DFA-A8B2-BE92085D3C61}"/>
              </a:ext>
            </a:extLst>
          </p:cNvPr>
          <p:cNvSpPr>
            <a:spLocks noGrp="1"/>
          </p:cNvSpPr>
          <p:nvPr>
            <p:ph sz="quarter" idx="10"/>
          </p:nvPr>
        </p:nvSpPr>
        <p:spPr>
          <a:xfrm>
            <a:off x="584200" y="1435100"/>
            <a:ext cx="11018838" cy="947952"/>
          </a:xfrm>
        </p:spPr>
        <p:txBody>
          <a:bodyPr vert="horz" wrap="square" lIns="0" tIns="0" rIns="0" bIns="0" rtlCol="0" anchor="t">
            <a:spAutoFit/>
          </a:bodyPr>
          <a:lstStyle/>
          <a:p>
            <a:endParaRPr lang="en-US" i="0" dirty="0">
              <a:solidFill>
                <a:srgbClr val="000000"/>
              </a:solidFill>
              <a:effectLst/>
              <a:latin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58B6D128-D057-47B4-9630-C19C149E6224}"/>
              </a:ext>
            </a:extLst>
          </p:cNvPr>
          <p:cNvSpPr txBox="1"/>
          <p:nvPr/>
        </p:nvSpPr>
        <p:spPr>
          <a:xfrm>
            <a:off x="585141" y="1431807"/>
            <a:ext cx="11134607" cy="22775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pPr>
            <a:r>
              <a:rPr lang="en-US" sz="3200" dirty="0">
                <a:ea typeface="+mn-lt"/>
                <a:cs typeface="+mn-lt"/>
              </a:rPr>
              <a:t>For Labs and Exercises please refer to the below links -</a:t>
            </a:r>
            <a:endParaRPr lang="en-US" dirty="0"/>
          </a:p>
          <a:p>
            <a:pPr>
              <a:spcBef>
                <a:spcPct val="20000"/>
              </a:spcBef>
            </a:pPr>
            <a:endParaRPr lang="en-US" sz="2000" dirty="0">
              <a:cs typeface="Segoe UI"/>
            </a:endParaRPr>
          </a:p>
          <a:p>
            <a:pPr>
              <a:spcBef>
                <a:spcPct val="20000"/>
              </a:spcBef>
            </a:pPr>
            <a:r>
              <a:rPr lang="en-US" sz="2000" dirty="0">
                <a:solidFill>
                  <a:srgbClr val="0078D4"/>
                </a:solidFill>
                <a:ea typeface="+mn-lt"/>
                <a:cs typeface="+mn-lt"/>
                <a:hlinkClick r:id="rId2"/>
              </a:rPr>
              <a:t>Build ASP.NET Core MVC apps with Microsoft Graph - Microsoft Graph | Microsoft Docs</a:t>
            </a:r>
            <a:endParaRPr lang="en-US" sz="2000" dirty="0">
              <a:cs typeface="Segoe UI"/>
            </a:endParaRPr>
          </a:p>
          <a:p>
            <a:pPr>
              <a:spcBef>
                <a:spcPct val="20000"/>
              </a:spcBef>
            </a:pPr>
            <a:endParaRPr lang="en-US" sz="2000" dirty="0">
              <a:cs typeface="Segoe UI"/>
            </a:endParaRPr>
          </a:p>
          <a:p>
            <a:pPr>
              <a:spcBef>
                <a:spcPct val="20000"/>
              </a:spcBef>
            </a:pPr>
            <a:r>
              <a:rPr lang="en-US" sz="2000" dirty="0">
                <a:solidFill>
                  <a:srgbClr val="0078D4"/>
                </a:solidFill>
                <a:ea typeface="+mn-lt"/>
                <a:cs typeface="+mn-lt"/>
                <a:hlinkClick r:id="rId3"/>
              </a:rPr>
              <a:t>Build ASP.NET MVC web applications with the Microsoft Graph .NET SDK - Learn | Microsoft Docs</a:t>
            </a:r>
            <a:r>
              <a:rPr lang="en-US" sz="2000" dirty="0">
                <a:gradFill>
                  <a:gsLst>
                    <a:gs pos="2917">
                      <a:schemeClr val="tx1"/>
                    </a:gs>
                    <a:gs pos="30000">
                      <a:schemeClr val="tx1"/>
                    </a:gs>
                  </a:gsLst>
                  <a:lin ang="5400000" scaled="0"/>
                </a:gradFill>
                <a:cs typeface="Segoe UI"/>
              </a:rPr>
              <a:t> </a:t>
            </a:r>
            <a:endParaRPr lang="en-US" sz="2000">
              <a:gradFill>
                <a:gsLst>
                  <a:gs pos="2917">
                    <a:schemeClr val="tx1"/>
                  </a:gs>
                  <a:gs pos="30000">
                    <a:schemeClr val="tx1"/>
                  </a:gs>
                </a:gsLst>
                <a:lin ang="5400000" scaled="0"/>
              </a:gradFill>
              <a:cs typeface="Segoe UI"/>
            </a:endParaRPr>
          </a:p>
          <a:p>
            <a:pPr algn="l"/>
            <a:endParaRPr lang="en-US" sz="2000" dirty="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1988028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8D44C0-C4CE-4A3F-929E-0E8E3FCE3E9A}"/>
              </a:ext>
            </a:extLst>
          </p:cNvPr>
          <p:cNvSpPr/>
          <p:nvPr/>
        </p:nvSpPr>
        <p:spPr bwMode="auto">
          <a:xfrm>
            <a:off x="0" y="717850"/>
            <a:ext cx="12192000" cy="609398"/>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87" normalizeH="0" baseline="0" noProof="0">
                <a:ln>
                  <a:noFill/>
                </a:ln>
                <a:solidFill>
                  <a:srgbClr val="000000"/>
                </a:solidFill>
                <a:effectLst/>
                <a:uLnTx/>
                <a:uFillTx/>
                <a:latin typeface="Segoe UI Semibold"/>
                <a:ea typeface="+mn-ea"/>
                <a:cs typeface="+mn-cs"/>
              </a:rPr>
              <a:t>Microsoft </a:t>
            </a:r>
            <a:r>
              <a:rPr kumimoji="0" lang="en-US" sz="4400" b="0" i="0" u="none" strike="noStrike" kern="1200" cap="none" spc="-200" normalizeH="0" baseline="0" noProof="0">
                <a:ln>
                  <a:noFill/>
                </a:ln>
                <a:solidFill>
                  <a:srgbClr val="000000"/>
                </a:solidFill>
                <a:effectLst/>
                <a:uLnTx/>
                <a:uFillTx/>
                <a:latin typeface="Segoe UI Semibold"/>
                <a:ea typeface="+mn-ea"/>
                <a:cs typeface="+mn-cs"/>
              </a:rPr>
              <a:t>Graph</a:t>
            </a:r>
            <a:endParaRPr kumimoji="0" lang="en-US" sz="4400" b="0" i="0" u="none" strike="noStrike" kern="1200" cap="none" spc="-87" normalizeH="0" baseline="0" noProof="0">
              <a:ln>
                <a:noFill/>
              </a:ln>
              <a:solidFill>
                <a:srgbClr val="000000"/>
              </a:solidFill>
              <a:effectLst/>
              <a:uLnTx/>
              <a:uFillTx/>
              <a:latin typeface="Segoe UI Semibold"/>
              <a:ea typeface="+mn-ea"/>
              <a:cs typeface="+mn-cs"/>
            </a:endParaRPr>
          </a:p>
        </p:txBody>
      </p:sp>
      <p:pic>
        <p:nvPicPr>
          <p:cNvPr id="4" name="Picture 3" descr="A picture containing building, window, table, stool&#10;&#10;Description automatically generated">
            <a:extLst>
              <a:ext uri="{FF2B5EF4-FFF2-40B4-BE49-F238E27FC236}">
                <a16:creationId xmlns:a16="http://schemas.microsoft.com/office/drawing/2014/main" id="{D689FEC1-0690-4C31-996E-DAC255581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62" y="612276"/>
            <a:ext cx="945651" cy="820545"/>
          </a:xfrm>
          <a:prstGeom prst="rect">
            <a:avLst/>
          </a:prstGeom>
        </p:spPr>
      </p:pic>
      <p:cxnSp>
        <p:nvCxnSpPr>
          <p:cNvPr id="6" name="Straight Connector 5">
            <a:extLst>
              <a:ext uri="{FF2B5EF4-FFF2-40B4-BE49-F238E27FC236}">
                <a16:creationId xmlns:a16="http://schemas.microsoft.com/office/drawing/2014/main" id="{0B5AE431-A3E5-4223-9CBC-9FD4F7AE788C}"/>
              </a:ext>
            </a:extLst>
          </p:cNvPr>
          <p:cNvCxnSpPr/>
          <p:nvPr/>
        </p:nvCxnSpPr>
        <p:spPr>
          <a:xfrm>
            <a:off x="3608297" y="2140299"/>
            <a:ext cx="497393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34AFF4F-672A-42F8-9801-7CA103C53957}"/>
              </a:ext>
            </a:extLst>
          </p:cNvPr>
          <p:cNvSpPr txBox="1"/>
          <p:nvPr/>
        </p:nvSpPr>
        <p:spPr>
          <a:xfrm>
            <a:off x="803892" y="3059668"/>
            <a:ext cx="10582744"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…is the Microsoft 365 data that describes the patterns of productivity, identity and security in an organization, accessed through a unified API endpoint.</a:t>
            </a:r>
          </a:p>
        </p:txBody>
      </p:sp>
      <p:pic>
        <p:nvPicPr>
          <p:cNvPr id="8" name="Picture 7" descr="A close up of a building&#10;&#10;Description automatically generated">
            <a:extLst>
              <a:ext uri="{FF2B5EF4-FFF2-40B4-BE49-F238E27FC236}">
                <a16:creationId xmlns:a16="http://schemas.microsoft.com/office/drawing/2014/main" id="{26817142-8849-420D-8E45-07E67C50F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325" y="614114"/>
            <a:ext cx="941972" cy="816866"/>
          </a:xfrm>
          <a:prstGeom prst="rect">
            <a:avLst/>
          </a:prstGeom>
        </p:spPr>
      </p:pic>
    </p:spTree>
    <p:extLst>
      <p:ext uri="{BB962C8B-B14F-4D97-AF65-F5344CB8AC3E}">
        <p14:creationId xmlns:p14="http://schemas.microsoft.com/office/powerpoint/2010/main" val="194231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C1AF0-10E3-4B07-829E-528320BB05B4}"/>
              </a:ext>
            </a:extLst>
          </p:cNvPr>
          <p:cNvSpPr txBox="1"/>
          <p:nvPr/>
        </p:nvSpPr>
        <p:spPr>
          <a:xfrm>
            <a:off x="0" y="3121223"/>
            <a:ext cx="12192000"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Microsoft Graph powers our products</a:t>
            </a:r>
          </a:p>
        </p:txBody>
      </p:sp>
    </p:spTree>
    <p:extLst>
      <p:ext uri="{BB962C8B-B14F-4D97-AF65-F5344CB8AC3E}">
        <p14:creationId xmlns:p14="http://schemas.microsoft.com/office/powerpoint/2010/main" val="23998933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802C00-E372-4FDC-8A95-11B2A34462C2}"/>
              </a:ext>
            </a:extLst>
          </p:cNvPr>
          <p:cNvSpPr/>
          <p:nvPr/>
        </p:nvSpPr>
        <p:spPr>
          <a:xfrm>
            <a:off x="749299" y="177691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16" name="TextBox 15">
            <a:extLst>
              <a:ext uri="{FF2B5EF4-FFF2-40B4-BE49-F238E27FC236}">
                <a16:creationId xmlns:a16="http://schemas.microsoft.com/office/drawing/2014/main" id="{31197785-3F15-4A9C-92CA-44007F07848C}"/>
              </a:ext>
            </a:extLst>
          </p:cNvPr>
          <p:cNvSpPr txBox="1"/>
          <p:nvPr/>
        </p:nvSpPr>
        <p:spPr>
          <a:xfrm>
            <a:off x="815009" y="2956537"/>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Create a new folder in my OneDrive service</a:t>
            </a:r>
          </a:p>
        </p:txBody>
      </p:sp>
      <p:sp>
        <p:nvSpPr>
          <p:cNvPr id="13" name="TextBox 12">
            <a:extLst>
              <a:ext uri="{FF2B5EF4-FFF2-40B4-BE49-F238E27FC236}">
                <a16:creationId xmlns:a16="http://schemas.microsoft.com/office/drawing/2014/main" id="{3DADAED4-74A6-41EE-936A-37E0E43A2FAF}"/>
              </a:ext>
            </a:extLst>
          </p:cNvPr>
          <p:cNvSpPr txBox="1"/>
          <p:nvPr/>
        </p:nvSpPr>
        <p:spPr>
          <a:xfrm>
            <a:off x="815008" y="1351230"/>
            <a:ext cx="925333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Find all the events in my Outlook calendar</a:t>
            </a:r>
          </a:p>
        </p:txBody>
      </p:sp>
      <p:sp>
        <p:nvSpPr>
          <p:cNvPr id="3" name="Rectangle 2">
            <a:extLst>
              <a:ext uri="{FF2B5EF4-FFF2-40B4-BE49-F238E27FC236}">
                <a16:creationId xmlns:a16="http://schemas.microsoft.com/office/drawing/2014/main" id="{12DB08E1-6DCA-48FB-B8DC-05A91455A0ED}"/>
              </a:ext>
            </a:extLst>
          </p:cNvPr>
          <p:cNvSpPr/>
          <p:nvPr/>
        </p:nvSpPr>
        <p:spPr>
          <a:xfrm>
            <a:off x="6217387" y="1770750"/>
            <a:ext cx="342914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/events?$select=subject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4FD8C534-606F-40B6-9290-222766BB00ED}"/>
              </a:ext>
            </a:extLst>
          </p:cNvPr>
          <p:cNvSpPr/>
          <p:nvPr/>
        </p:nvSpPr>
        <p:spPr>
          <a:xfrm>
            <a:off x="749299" y="3383077"/>
            <a:ext cx="623570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POST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7" name="Rectangle 6">
            <a:extLst>
              <a:ext uri="{FF2B5EF4-FFF2-40B4-BE49-F238E27FC236}">
                <a16:creationId xmlns:a16="http://schemas.microsoft.com/office/drawing/2014/main" id="{B649DB30-EE38-4BBC-A63F-A53277C7B96D}"/>
              </a:ext>
            </a:extLst>
          </p:cNvPr>
          <p:cNvSpPr/>
          <p:nvPr/>
        </p:nvSpPr>
        <p:spPr>
          <a:xfrm>
            <a:off x="6364938" y="3383077"/>
            <a:ext cx="300595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/drive/root/children</a:t>
            </a:r>
          </a:p>
        </p:txBody>
      </p:sp>
      <p:sp>
        <p:nvSpPr>
          <p:cNvPr id="22" name="TextBox 21">
            <a:extLst>
              <a:ext uri="{FF2B5EF4-FFF2-40B4-BE49-F238E27FC236}">
                <a16:creationId xmlns:a16="http://schemas.microsoft.com/office/drawing/2014/main" id="{3D6F7947-0719-4F5F-BDC8-9E2F2CEEB3B0}"/>
              </a:ext>
            </a:extLst>
          </p:cNvPr>
          <p:cNvSpPr txBox="1"/>
          <p:nvPr/>
        </p:nvSpPr>
        <p:spPr>
          <a:xfrm>
            <a:off x="815009" y="4561844"/>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Get me a list of all the conference rooms in my building</a:t>
            </a:r>
          </a:p>
        </p:txBody>
      </p:sp>
      <p:sp>
        <p:nvSpPr>
          <p:cNvPr id="23" name="Rectangle 22">
            <a:extLst>
              <a:ext uri="{FF2B5EF4-FFF2-40B4-BE49-F238E27FC236}">
                <a16:creationId xmlns:a16="http://schemas.microsoft.com/office/drawing/2014/main" id="{50A90236-ACC1-470F-A56D-8EC488289B09}"/>
              </a:ext>
            </a:extLst>
          </p:cNvPr>
          <p:cNvSpPr/>
          <p:nvPr/>
        </p:nvSpPr>
        <p:spPr>
          <a:xfrm>
            <a:off x="749299" y="498924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https://graph.microsoft.com/beta/me</a:t>
            </a:r>
          </a:p>
        </p:txBody>
      </p:sp>
      <p:grpSp>
        <p:nvGrpSpPr>
          <p:cNvPr id="8" name="Group 7">
            <a:extLst>
              <a:ext uri="{FF2B5EF4-FFF2-40B4-BE49-F238E27FC236}">
                <a16:creationId xmlns:a16="http://schemas.microsoft.com/office/drawing/2014/main" id="{D234B397-E353-435C-A66F-84F63B2FFBD8}"/>
              </a:ext>
            </a:extLst>
          </p:cNvPr>
          <p:cNvGrpSpPr/>
          <p:nvPr/>
        </p:nvGrpSpPr>
        <p:grpSpPr>
          <a:xfrm>
            <a:off x="5764298" y="1823266"/>
            <a:ext cx="905440" cy="3519919"/>
            <a:chOff x="5764298" y="1823266"/>
            <a:chExt cx="905440" cy="3519919"/>
          </a:xfrm>
        </p:grpSpPr>
        <p:sp>
          <p:nvSpPr>
            <p:cNvPr id="20" name="TextBox 19">
              <a:extLst>
                <a:ext uri="{FF2B5EF4-FFF2-40B4-BE49-F238E27FC236}">
                  <a16:creationId xmlns:a16="http://schemas.microsoft.com/office/drawing/2014/main" id="{74E96385-3E78-44A2-AF89-E5BA24588768}"/>
                </a:ext>
              </a:extLst>
            </p:cNvPr>
            <p:cNvSpPr txBox="1"/>
            <p:nvPr/>
          </p:nvSpPr>
          <p:spPr>
            <a:xfrm>
              <a:off x="5769911" y="1823266"/>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1" name="TextBox 20">
              <a:extLst>
                <a:ext uri="{FF2B5EF4-FFF2-40B4-BE49-F238E27FC236}">
                  <a16:creationId xmlns:a16="http://schemas.microsoft.com/office/drawing/2014/main" id="{260DF97E-BC92-496A-B659-8BC9B56D522F}"/>
                </a:ext>
              </a:extLst>
            </p:cNvPr>
            <p:cNvSpPr txBox="1"/>
            <p:nvPr/>
          </p:nvSpPr>
          <p:spPr>
            <a:xfrm>
              <a:off x="5903261" y="3426775"/>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4" name="TextBox 23">
              <a:extLst>
                <a:ext uri="{FF2B5EF4-FFF2-40B4-BE49-F238E27FC236}">
                  <a16:creationId xmlns:a16="http://schemas.microsoft.com/office/drawing/2014/main" id="{F5BE3B50-36EA-4AE5-98E9-A285D8537E28}"/>
                </a:ext>
              </a:extLst>
            </p:cNvPr>
            <p:cNvSpPr txBox="1"/>
            <p:nvPr/>
          </p:nvSpPr>
          <p:spPr>
            <a:xfrm>
              <a:off x="5764298" y="5035408"/>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grpSp>
      <p:sp>
        <p:nvSpPr>
          <p:cNvPr id="25" name="Rectangle 24">
            <a:extLst>
              <a:ext uri="{FF2B5EF4-FFF2-40B4-BE49-F238E27FC236}">
                <a16:creationId xmlns:a16="http://schemas.microsoft.com/office/drawing/2014/main" id="{047307F0-015B-4592-8B6C-16FC27C26F7A}"/>
              </a:ext>
            </a:extLst>
          </p:cNvPr>
          <p:cNvSpPr/>
          <p:nvPr/>
        </p:nvSpPr>
        <p:spPr>
          <a:xfrm>
            <a:off x="6217387" y="4989242"/>
            <a:ext cx="215956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findRoomLists</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061420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250"/>
                            </p:stCondLst>
                            <p:childTnLst>
                              <p:par>
                                <p:cTn id="26" presetID="10" presetClass="entr" presetSubtype="0" fill="hold" grpId="0" nodeType="afterEffect">
                                  <p:stCondLst>
                                    <p:cond delay="2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2000"/>
                            </p:stCondLst>
                            <p:childTnLst>
                              <p:par>
                                <p:cTn id="30" presetID="10" presetClass="entr" presetSubtype="0" fill="hold" nodeType="after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3" grpId="0"/>
      <p:bldP spid="3" grpId="0"/>
      <p:bldP spid="19" grpId="0"/>
      <p:bldP spid="7" grpId="0"/>
      <p:bldP spid="22" grpId="0"/>
      <p:bldP spid="2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0A41797-8BB8-4D15-8178-31DF93D8A282}"/>
              </a:ext>
            </a:extLst>
          </p:cNvPr>
          <p:cNvGrpSpPr/>
          <p:nvPr/>
        </p:nvGrpSpPr>
        <p:grpSpPr>
          <a:xfrm>
            <a:off x="5272982" y="4220153"/>
            <a:ext cx="1549238" cy="1128680"/>
            <a:chOff x="2509934" y="2889116"/>
            <a:chExt cx="1549238" cy="1128680"/>
          </a:xfrm>
        </p:grpSpPr>
        <p:pic>
          <p:nvPicPr>
            <p:cNvPr id="5" name="Picture 4">
              <a:extLst>
                <a:ext uri="{FF2B5EF4-FFF2-40B4-BE49-F238E27FC236}">
                  <a16:creationId xmlns:a16="http://schemas.microsoft.com/office/drawing/2014/main" id="{EFA54AA7-4A5E-4FD8-8228-572C2BB2D9B3}"/>
                </a:ext>
              </a:extLst>
            </p:cNvPr>
            <p:cNvPicPr>
              <a:picLocks noChangeAspect="1"/>
            </p:cNvPicPr>
            <p:nvPr/>
          </p:nvPicPr>
          <p:blipFill>
            <a:blip r:embed="rId3"/>
            <a:stretch>
              <a:fillRect/>
            </a:stretch>
          </p:blipFill>
          <p:spPr>
            <a:xfrm>
              <a:off x="2919611" y="2889116"/>
              <a:ext cx="719962" cy="719962"/>
            </a:xfrm>
            <a:prstGeom prst="rect">
              <a:avLst/>
            </a:prstGeom>
          </p:spPr>
        </p:pic>
        <p:sp>
          <p:nvSpPr>
            <p:cNvPr id="12" name="TextBox 11">
              <a:extLst>
                <a:ext uri="{FF2B5EF4-FFF2-40B4-BE49-F238E27FC236}">
                  <a16:creationId xmlns:a16="http://schemas.microsoft.com/office/drawing/2014/main" id="{6D8BA59C-1B6C-41A0-8AEA-D703ABBD095F}"/>
                </a:ext>
              </a:extLst>
            </p:cNvPr>
            <p:cNvSpPr txBox="1"/>
            <p:nvPr/>
          </p:nvSpPr>
          <p:spPr>
            <a:xfrm>
              <a:off x="2509934" y="371001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Files</a:t>
              </a:r>
            </a:p>
          </p:txBody>
        </p:sp>
      </p:grpSp>
      <p:grpSp>
        <p:nvGrpSpPr>
          <p:cNvPr id="22" name="Group 21">
            <a:extLst>
              <a:ext uri="{FF2B5EF4-FFF2-40B4-BE49-F238E27FC236}">
                <a16:creationId xmlns:a16="http://schemas.microsoft.com/office/drawing/2014/main" id="{32E5DB64-C9EF-4B17-A444-1C957FC67399}"/>
              </a:ext>
            </a:extLst>
          </p:cNvPr>
          <p:cNvGrpSpPr/>
          <p:nvPr/>
        </p:nvGrpSpPr>
        <p:grpSpPr>
          <a:xfrm>
            <a:off x="8989864" y="1971965"/>
            <a:ext cx="1866350" cy="1039159"/>
            <a:chOff x="4762332" y="3010847"/>
            <a:chExt cx="1866350" cy="1039159"/>
          </a:xfrm>
        </p:grpSpPr>
        <p:sp>
          <p:nvSpPr>
            <p:cNvPr id="14" name="TextBox 13">
              <a:extLst>
                <a:ext uri="{FF2B5EF4-FFF2-40B4-BE49-F238E27FC236}">
                  <a16:creationId xmlns:a16="http://schemas.microsoft.com/office/drawing/2014/main" id="{5E4B2AA2-A06A-45CA-A1B3-8AA5B782818E}"/>
                </a:ext>
              </a:extLst>
            </p:cNvPr>
            <p:cNvSpPr txBox="1"/>
            <p:nvPr/>
          </p:nvSpPr>
          <p:spPr>
            <a:xfrm>
              <a:off x="4762332" y="3742229"/>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Tasks</a:t>
              </a:r>
            </a:p>
          </p:txBody>
        </p:sp>
        <p:pic>
          <p:nvPicPr>
            <p:cNvPr id="4" name="Picture 3">
              <a:extLst>
                <a:ext uri="{FF2B5EF4-FFF2-40B4-BE49-F238E27FC236}">
                  <a16:creationId xmlns:a16="http://schemas.microsoft.com/office/drawing/2014/main" id="{8CB36E88-25DE-42B4-838E-9F86CE103DAE}"/>
                </a:ext>
              </a:extLst>
            </p:cNvPr>
            <p:cNvPicPr>
              <a:picLocks noChangeAspect="1"/>
            </p:cNvPicPr>
            <p:nvPr/>
          </p:nvPicPr>
          <p:blipFill>
            <a:blip r:embed="rId4"/>
            <a:stretch>
              <a:fillRect/>
            </a:stretch>
          </p:blipFill>
          <p:spPr>
            <a:xfrm>
              <a:off x="5423604" y="3010847"/>
              <a:ext cx="540918" cy="540918"/>
            </a:xfrm>
            <a:prstGeom prst="rect">
              <a:avLst/>
            </a:prstGeom>
          </p:spPr>
        </p:pic>
      </p:grpSp>
      <p:sp>
        <p:nvSpPr>
          <p:cNvPr id="16" name="TextBox 15">
            <a:extLst>
              <a:ext uri="{FF2B5EF4-FFF2-40B4-BE49-F238E27FC236}">
                <a16:creationId xmlns:a16="http://schemas.microsoft.com/office/drawing/2014/main" id="{C3D1781F-219A-465E-9B87-7AC4965AD8FE}"/>
              </a:ext>
            </a:extLst>
          </p:cNvPr>
          <p:cNvSpPr txBox="1"/>
          <p:nvPr/>
        </p:nvSpPr>
        <p:spPr>
          <a:xfrm>
            <a:off x="8989864" y="5041055"/>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p>
        </p:txBody>
      </p:sp>
      <p:grpSp>
        <p:nvGrpSpPr>
          <p:cNvPr id="34" name="Group 33">
            <a:extLst>
              <a:ext uri="{FF2B5EF4-FFF2-40B4-BE49-F238E27FC236}">
                <a16:creationId xmlns:a16="http://schemas.microsoft.com/office/drawing/2014/main" id="{CEFBAB26-36D8-4EB3-BD2B-441A65719E56}"/>
              </a:ext>
            </a:extLst>
          </p:cNvPr>
          <p:cNvGrpSpPr/>
          <p:nvPr/>
        </p:nvGrpSpPr>
        <p:grpSpPr>
          <a:xfrm>
            <a:off x="1651782" y="4053086"/>
            <a:ext cx="1549238" cy="1295747"/>
            <a:chOff x="806957" y="2568159"/>
            <a:chExt cx="1549238" cy="1295747"/>
          </a:xfrm>
        </p:grpSpPr>
        <p:sp>
          <p:nvSpPr>
            <p:cNvPr id="19" name="TextBox 18">
              <a:extLst>
                <a:ext uri="{FF2B5EF4-FFF2-40B4-BE49-F238E27FC236}">
                  <a16:creationId xmlns:a16="http://schemas.microsoft.com/office/drawing/2014/main" id="{17DF7B50-4648-42EC-B88D-4D4DAA046A0D}"/>
                </a:ext>
              </a:extLst>
            </p:cNvPr>
            <p:cNvSpPr txBox="1"/>
            <p:nvPr/>
          </p:nvSpPr>
          <p:spPr>
            <a:xfrm>
              <a:off x="806957" y="355612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Users</a:t>
              </a:r>
            </a:p>
          </p:txBody>
        </p:sp>
        <p:pic>
          <p:nvPicPr>
            <p:cNvPr id="31" name="Picture 30">
              <a:extLst>
                <a:ext uri="{FF2B5EF4-FFF2-40B4-BE49-F238E27FC236}">
                  <a16:creationId xmlns:a16="http://schemas.microsoft.com/office/drawing/2014/main" id="{00574691-5F34-42DE-9013-264204863C66}"/>
                </a:ext>
              </a:extLst>
            </p:cNvPr>
            <p:cNvPicPr>
              <a:picLocks noChangeAspect="1"/>
            </p:cNvPicPr>
            <p:nvPr/>
          </p:nvPicPr>
          <p:blipFill>
            <a:blip r:embed="rId5"/>
            <a:stretch>
              <a:fillRect/>
            </a:stretch>
          </p:blipFill>
          <p:spPr>
            <a:xfrm>
              <a:off x="1054528" y="2568159"/>
              <a:ext cx="1054096" cy="1054096"/>
            </a:xfrm>
            <a:prstGeom prst="rect">
              <a:avLst/>
            </a:prstGeom>
          </p:spPr>
        </p:pic>
      </p:grpSp>
      <p:grpSp>
        <p:nvGrpSpPr>
          <p:cNvPr id="3" name="Group 2">
            <a:extLst>
              <a:ext uri="{FF2B5EF4-FFF2-40B4-BE49-F238E27FC236}">
                <a16:creationId xmlns:a16="http://schemas.microsoft.com/office/drawing/2014/main" id="{CA6498B7-78C3-4ECB-A253-F05A96DA1919}"/>
              </a:ext>
            </a:extLst>
          </p:cNvPr>
          <p:cNvGrpSpPr/>
          <p:nvPr/>
        </p:nvGrpSpPr>
        <p:grpSpPr>
          <a:xfrm>
            <a:off x="1493226" y="1926011"/>
            <a:ext cx="1866350" cy="1095955"/>
            <a:chOff x="5162824" y="1418212"/>
            <a:chExt cx="1866350" cy="1095955"/>
          </a:xfrm>
        </p:grpSpPr>
        <p:sp>
          <p:nvSpPr>
            <p:cNvPr id="17" name="TextBox 16">
              <a:extLst>
                <a:ext uri="{FF2B5EF4-FFF2-40B4-BE49-F238E27FC236}">
                  <a16:creationId xmlns:a16="http://schemas.microsoft.com/office/drawing/2014/main" id="{41776823-80F1-4902-BAA5-57BBAE952A76}"/>
                </a:ext>
              </a:extLst>
            </p:cNvPr>
            <p:cNvSpPr txBox="1"/>
            <p:nvPr/>
          </p:nvSpPr>
          <p:spPr>
            <a:xfrm>
              <a:off x="5162824" y="2206390"/>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Mail</a:t>
              </a:r>
            </a:p>
          </p:txBody>
        </p:sp>
        <p:pic>
          <p:nvPicPr>
            <p:cNvPr id="25" name="Picture 24">
              <a:extLst>
                <a:ext uri="{FF2B5EF4-FFF2-40B4-BE49-F238E27FC236}">
                  <a16:creationId xmlns:a16="http://schemas.microsoft.com/office/drawing/2014/main" id="{41C2B983-095C-460A-9D3A-A5EE0BBB74D7}"/>
                </a:ext>
              </a:extLst>
            </p:cNvPr>
            <p:cNvPicPr>
              <a:picLocks noChangeAspect="1"/>
            </p:cNvPicPr>
            <p:nvPr/>
          </p:nvPicPr>
          <p:blipFill>
            <a:blip r:embed="rId6"/>
            <a:stretch>
              <a:fillRect/>
            </a:stretch>
          </p:blipFill>
          <p:spPr>
            <a:xfrm>
              <a:off x="5768744" y="1418212"/>
              <a:ext cx="654511" cy="654511"/>
            </a:xfrm>
            <a:prstGeom prst="rect">
              <a:avLst/>
            </a:prstGeom>
          </p:spPr>
        </p:pic>
      </p:grpSp>
      <p:pic>
        <p:nvPicPr>
          <p:cNvPr id="26" name="Picture 25">
            <a:extLst>
              <a:ext uri="{FF2B5EF4-FFF2-40B4-BE49-F238E27FC236}">
                <a16:creationId xmlns:a16="http://schemas.microsoft.com/office/drawing/2014/main" id="{7C7D0A55-CC67-4A56-92A2-1CFBAAA3EE29}"/>
              </a:ext>
            </a:extLst>
          </p:cNvPr>
          <p:cNvPicPr>
            <a:picLocks noChangeAspect="1"/>
          </p:cNvPicPr>
          <p:nvPr/>
        </p:nvPicPr>
        <p:blipFill>
          <a:blip r:embed="rId7"/>
          <a:stretch>
            <a:fillRect/>
          </a:stretch>
        </p:blipFill>
        <p:spPr>
          <a:xfrm>
            <a:off x="9644508" y="4220153"/>
            <a:ext cx="719962" cy="719962"/>
          </a:xfrm>
          <a:prstGeom prst="rect">
            <a:avLst/>
          </a:prstGeom>
        </p:spPr>
      </p:pic>
      <p:sp>
        <p:nvSpPr>
          <p:cNvPr id="27" name="TextBox 26">
            <a:extLst>
              <a:ext uri="{FF2B5EF4-FFF2-40B4-BE49-F238E27FC236}">
                <a16:creationId xmlns:a16="http://schemas.microsoft.com/office/drawing/2014/main" id="{4A82DB0B-EBF1-40A7-ABDC-83EE93AA5602}"/>
              </a:ext>
            </a:extLst>
          </p:cNvPr>
          <p:cNvSpPr txBox="1"/>
          <p:nvPr/>
        </p:nvSpPr>
        <p:spPr>
          <a:xfrm>
            <a:off x="584399" y="387325"/>
            <a:ext cx="998134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Popular data sets</a:t>
            </a:r>
          </a:p>
        </p:txBody>
      </p:sp>
      <p:grpSp>
        <p:nvGrpSpPr>
          <p:cNvPr id="6" name="Group 5">
            <a:extLst>
              <a:ext uri="{FF2B5EF4-FFF2-40B4-BE49-F238E27FC236}">
                <a16:creationId xmlns:a16="http://schemas.microsoft.com/office/drawing/2014/main" id="{F92232B4-B4EA-4187-9D87-E6570E06E169}"/>
              </a:ext>
            </a:extLst>
          </p:cNvPr>
          <p:cNvGrpSpPr/>
          <p:nvPr/>
        </p:nvGrpSpPr>
        <p:grpSpPr>
          <a:xfrm>
            <a:off x="5120549" y="1763289"/>
            <a:ext cx="1687766" cy="1247835"/>
            <a:chOff x="1651782" y="1763289"/>
            <a:chExt cx="1687766" cy="1247835"/>
          </a:xfrm>
        </p:grpSpPr>
        <p:sp>
          <p:nvSpPr>
            <p:cNvPr id="20" name="TextBox 19">
              <a:extLst>
                <a:ext uri="{FF2B5EF4-FFF2-40B4-BE49-F238E27FC236}">
                  <a16:creationId xmlns:a16="http://schemas.microsoft.com/office/drawing/2014/main" id="{E9CDBB96-907D-4D69-8AE7-7C77C4577D20}"/>
                </a:ext>
              </a:extLst>
            </p:cNvPr>
            <p:cNvSpPr txBox="1"/>
            <p:nvPr/>
          </p:nvSpPr>
          <p:spPr>
            <a:xfrm>
              <a:off x="1651782" y="2703347"/>
              <a:ext cx="168776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Conversations</a:t>
              </a:r>
            </a:p>
          </p:txBody>
        </p:sp>
        <p:pic>
          <p:nvPicPr>
            <p:cNvPr id="28" name="Picture 27">
              <a:extLst>
                <a:ext uri="{FF2B5EF4-FFF2-40B4-BE49-F238E27FC236}">
                  <a16:creationId xmlns:a16="http://schemas.microsoft.com/office/drawing/2014/main" id="{14C4A05B-F444-47A7-9718-F7C763A5BA14}"/>
                </a:ext>
              </a:extLst>
            </p:cNvPr>
            <p:cNvPicPr>
              <a:picLocks noChangeAspect="1"/>
            </p:cNvPicPr>
            <p:nvPr/>
          </p:nvPicPr>
          <p:blipFill>
            <a:blip r:embed="rId8"/>
            <a:stretch>
              <a:fillRect/>
            </a:stretch>
          </p:blipFill>
          <p:spPr>
            <a:xfrm>
              <a:off x="2061728" y="1763289"/>
              <a:ext cx="958269" cy="958269"/>
            </a:xfrm>
            <a:prstGeom prst="rect">
              <a:avLst/>
            </a:prstGeom>
          </p:spPr>
        </p:pic>
      </p:grpSp>
      <p:pic>
        <p:nvPicPr>
          <p:cNvPr id="24" name="Picture 23">
            <a:extLst>
              <a:ext uri="{FF2B5EF4-FFF2-40B4-BE49-F238E27FC236}">
                <a16:creationId xmlns:a16="http://schemas.microsoft.com/office/drawing/2014/main" id="{48DB136C-D97F-4C24-BE6F-9B783BDB30B5}"/>
              </a:ext>
            </a:extLst>
          </p:cNvPr>
          <p:cNvPicPr>
            <a:picLocks noChangeAspect="1"/>
          </p:cNvPicPr>
          <p:nvPr/>
        </p:nvPicPr>
        <p:blipFill>
          <a:blip r:embed="rId9"/>
          <a:stretch>
            <a:fillRect/>
          </a:stretch>
        </p:blipFill>
        <p:spPr>
          <a:xfrm>
            <a:off x="9651136" y="4220153"/>
            <a:ext cx="719962" cy="719962"/>
          </a:xfrm>
          <a:prstGeom prst="rect">
            <a:avLst/>
          </a:prstGeom>
        </p:spPr>
      </p:pic>
      <p:pic>
        <p:nvPicPr>
          <p:cNvPr id="29" name="Picture 28">
            <a:extLst>
              <a:ext uri="{FF2B5EF4-FFF2-40B4-BE49-F238E27FC236}">
                <a16:creationId xmlns:a16="http://schemas.microsoft.com/office/drawing/2014/main" id="{9C6BABA9-70AA-4A3C-B066-C93234E778F9}"/>
              </a:ext>
            </a:extLst>
          </p:cNvPr>
          <p:cNvPicPr>
            <a:picLocks noChangeAspect="1"/>
          </p:cNvPicPr>
          <p:nvPr/>
        </p:nvPicPr>
        <p:blipFill>
          <a:blip r:embed="rId10"/>
          <a:stretch>
            <a:fillRect/>
          </a:stretch>
        </p:blipFill>
        <p:spPr>
          <a:xfrm>
            <a:off x="9651136" y="1971964"/>
            <a:ext cx="540918" cy="540918"/>
          </a:xfrm>
          <a:prstGeom prst="rect">
            <a:avLst/>
          </a:prstGeom>
        </p:spPr>
      </p:pic>
      <p:pic>
        <p:nvPicPr>
          <p:cNvPr id="30" name="Picture 29">
            <a:extLst>
              <a:ext uri="{FF2B5EF4-FFF2-40B4-BE49-F238E27FC236}">
                <a16:creationId xmlns:a16="http://schemas.microsoft.com/office/drawing/2014/main" id="{9E320E87-3156-4DDC-B95E-7571F82664F2}"/>
              </a:ext>
            </a:extLst>
          </p:cNvPr>
          <p:cNvPicPr>
            <a:picLocks noChangeAspect="1"/>
          </p:cNvPicPr>
          <p:nvPr/>
        </p:nvPicPr>
        <p:blipFill>
          <a:blip r:embed="rId11"/>
          <a:stretch>
            <a:fillRect/>
          </a:stretch>
        </p:blipFill>
        <p:spPr>
          <a:xfrm>
            <a:off x="2099145" y="1926011"/>
            <a:ext cx="654511" cy="654511"/>
          </a:xfrm>
          <a:prstGeom prst="rect">
            <a:avLst/>
          </a:prstGeom>
        </p:spPr>
      </p:pic>
      <p:pic>
        <p:nvPicPr>
          <p:cNvPr id="32" name="Picture 31">
            <a:extLst>
              <a:ext uri="{FF2B5EF4-FFF2-40B4-BE49-F238E27FC236}">
                <a16:creationId xmlns:a16="http://schemas.microsoft.com/office/drawing/2014/main" id="{9A0664FE-8152-49B1-B14B-2996F4BEB8DA}"/>
              </a:ext>
            </a:extLst>
          </p:cNvPr>
          <p:cNvPicPr>
            <a:picLocks noChangeAspect="1"/>
          </p:cNvPicPr>
          <p:nvPr/>
        </p:nvPicPr>
        <p:blipFill>
          <a:blip r:embed="rId12"/>
          <a:stretch>
            <a:fillRect/>
          </a:stretch>
        </p:blipFill>
        <p:spPr>
          <a:xfrm>
            <a:off x="5530494" y="1763289"/>
            <a:ext cx="958269" cy="958269"/>
          </a:xfrm>
          <a:prstGeom prst="rect">
            <a:avLst/>
          </a:prstGeom>
        </p:spPr>
      </p:pic>
      <p:pic>
        <p:nvPicPr>
          <p:cNvPr id="33" name="Picture 32">
            <a:extLst>
              <a:ext uri="{FF2B5EF4-FFF2-40B4-BE49-F238E27FC236}">
                <a16:creationId xmlns:a16="http://schemas.microsoft.com/office/drawing/2014/main" id="{BE061D63-E0EB-4B09-B081-D77B920D4FF9}"/>
              </a:ext>
            </a:extLst>
          </p:cNvPr>
          <p:cNvPicPr>
            <a:picLocks noChangeAspect="1"/>
          </p:cNvPicPr>
          <p:nvPr/>
        </p:nvPicPr>
        <p:blipFill>
          <a:blip r:embed="rId13"/>
          <a:stretch>
            <a:fillRect/>
          </a:stretch>
        </p:blipFill>
        <p:spPr>
          <a:xfrm>
            <a:off x="5679296" y="4221642"/>
            <a:ext cx="719962" cy="719962"/>
          </a:xfrm>
          <a:prstGeom prst="rect">
            <a:avLst/>
          </a:prstGeom>
        </p:spPr>
      </p:pic>
      <p:pic>
        <p:nvPicPr>
          <p:cNvPr id="35" name="Picture 34">
            <a:extLst>
              <a:ext uri="{FF2B5EF4-FFF2-40B4-BE49-F238E27FC236}">
                <a16:creationId xmlns:a16="http://schemas.microsoft.com/office/drawing/2014/main" id="{73367336-DF94-45F0-9E98-851EA7E15FA1}"/>
              </a:ext>
            </a:extLst>
          </p:cNvPr>
          <p:cNvPicPr>
            <a:picLocks noChangeAspect="1"/>
          </p:cNvPicPr>
          <p:nvPr/>
        </p:nvPicPr>
        <p:blipFill>
          <a:blip r:embed="rId14"/>
          <a:stretch>
            <a:fillRect/>
          </a:stretch>
        </p:blipFill>
        <p:spPr>
          <a:xfrm>
            <a:off x="1892770" y="4053086"/>
            <a:ext cx="1054096" cy="1054096"/>
          </a:xfrm>
          <a:prstGeom prst="rect">
            <a:avLst/>
          </a:prstGeom>
        </p:spPr>
      </p:pic>
    </p:spTree>
    <p:extLst>
      <p:ext uri="{BB962C8B-B14F-4D97-AF65-F5344CB8AC3E}">
        <p14:creationId xmlns:p14="http://schemas.microsoft.com/office/powerpoint/2010/main" val="27965486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54F4C2-B2FE-4E8E-BF76-A4F62E0045DF}"/>
              </a:ext>
            </a:extLst>
          </p:cNvPr>
          <p:cNvSpPr/>
          <p:nvPr/>
        </p:nvSpPr>
        <p:spPr>
          <a:xfrm>
            <a:off x="5528436"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Education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Events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Files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Financials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Identity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Lists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Mail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Messages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Notifications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Places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Plans</a:t>
            </a:r>
          </a:p>
        </p:txBody>
      </p:sp>
      <p:pic>
        <p:nvPicPr>
          <p:cNvPr id="10" name="Picture 9">
            <a:extLst>
              <a:ext uri="{FF2B5EF4-FFF2-40B4-BE49-F238E27FC236}">
                <a16:creationId xmlns:a16="http://schemas.microsoft.com/office/drawing/2014/main" id="{C079AA7E-11F4-40F4-91C1-47750906547A}"/>
              </a:ext>
            </a:extLst>
          </p:cNvPr>
          <p:cNvPicPr>
            <a:picLocks noChangeAspect="1"/>
          </p:cNvPicPr>
          <p:nvPr/>
        </p:nvPicPr>
        <p:blipFill>
          <a:blip r:embed="rId3"/>
          <a:stretch>
            <a:fillRect/>
          </a:stretch>
        </p:blipFill>
        <p:spPr>
          <a:xfrm>
            <a:off x="5220412" y="4688095"/>
            <a:ext cx="305335" cy="305335"/>
          </a:xfrm>
          <a:prstGeom prst="rect">
            <a:avLst/>
          </a:prstGeom>
        </p:spPr>
      </p:pic>
      <p:pic>
        <p:nvPicPr>
          <p:cNvPr id="12" name="Picture 11">
            <a:extLst>
              <a:ext uri="{FF2B5EF4-FFF2-40B4-BE49-F238E27FC236}">
                <a16:creationId xmlns:a16="http://schemas.microsoft.com/office/drawing/2014/main" id="{385EA947-D92C-46DC-AD65-B4E21466EFC6}"/>
              </a:ext>
            </a:extLst>
          </p:cNvPr>
          <p:cNvPicPr>
            <a:picLocks noChangeAspect="1"/>
          </p:cNvPicPr>
          <p:nvPr/>
        </p:nvPicPr>
        <p:blipFill>
          <a:blip r:embed="rId4">
            <a:lum bright="20000"/>
          </a:blip>
          <a:stretch>
            <a:fillRect/>
          </a:stretch>
        </p:blipFill>
        <p:spPr>
          <a:xfrm>
            <a:off x="5248025" y="1206739"/>
            <a:ext cx="277577" cy="277577"/>
          </a:xfrm>
          <a:prstGeom prst="rect">
            <a:avLst/>
          </a:prstGeom>
        </p:spPr>
      </p:pic>
      <p:pic>
        <p:nvPicPr>
          <p:cNvPr id="16" name="Picture 15">
            <a:extLst>
              <a:ext uri="{FF2B5EF4-FFF2-40B4-BE49-F238E27FC236}">
                <a16:creationId xmlns:a16="http://schemas.microsoft.com/office/drawing/2014/main" id="{6EA39BD5-F23E-4188-9B04-957E2280E74B}"/>
              </a:ext>
            </a:extLst>
          </p:cNvPr>
          <p:cNvPicPr>
            <a:picLocks noChangeAspect="1"/>
          </p:cNvPicPr>
          <p:nvPr/>
        </p:nvPicPr>
        <p:blipFill>
          <a:blip r:embed="rId5"/>
          <a:stretch>
            <a:fillRect/>
          </a:stretch>
        </p:blipFill>
        <p:spPr>
          <a:xfrm>
            <a:off x="5210637" y="3967736"/>
            <a:ext cx="331698" cy="331698"/>
          </a:xfrm>
          <a:prstGeom prst="rect">
            <a:avLst/>
          </a:prstGeom>
        </p:spPr>
      </p:pic>
      <p:pic>
        <p:nvPicPr>
          <p:cNvPr id="17" name="Picture 16">
            <a:extLst>
              <a:ext uri="{FF2B5EF4-FFF2-40B4-BE49-F238E27FC236}">
                <a16:creationId xmlns:a16="http://schemas.microsoft.com/office/drawing/2014/main" id="{285098AB-C173-4603-A21B-60DA59D5F8DD}"/>
              </a:ext>
            </a:extLst>
          </p:cNvPr>
          <p:cNvPicPr>
            <a:picLocks noChangeAspect="1"/>
          </p:cNvPicPr>
          <p:nvPr/>
        </p:nvPicPr>
        <p:blipFill>
          <a:blip r:embed="rId6"/>
          <a:stretch>
            <a:fillRect/>
          </a:stretch>
        </p:blipFill>
        <p:spPr>
          <a:xfrm>
            <a:off x="5220412" y="2573436"/>
            <a:ext cx="305335" cy="305335"/>
          </a:xfrm>
          <a:prstGeom prst="rect">
            <a:avLst/>
          </a:prstGeom>
        </p:spPr>
      </p:pic>
      <p:pic>
        <p:nvPicPr>
          <p:cNvPr id="18" name="Picture 17">
            <a:extLst>
              <a:ext uri="{FF2B5EF4-FFF2-40B4-BE49-F238E27FC236}">
                <a16:creationId xmlns:a16="http://schemas.microsoft.com/office/drawing/2014/main" id="{6D83A968-F46C-41D1-B79F-E9C76820DAE7}"/>
              </a:ext>
            </a:extLst>
          </p:cNvPr>
          <p:cNvPicPr>
            <a:picLocks noChangeAspect="1"/>
          </p:cNvPicPr>
          <p:nvPr/>
        </p:nvPicPr>
        <p:blipFill>
          <a:blip r:embed="rId7"/>
          <a:stretch>
            <a:fillRect/>
          </a:stretch>
        </p:blipFill>
        <p:spPr>
          <a:xfrm>
            <a:off x="5270660" y="2953906"/>
            <a:ext cx="232306" cy="232306"/>
          </a:xfrm>
          <a:prstGeom prst="rect">
            <a:avLst/>
          </a:prstGeom>
        </p:spPr>
      </p:pic>
      <p:pic>
        <p:nvPicPr>
          <p:cNvPr id="19" name="Picture 18">
            <a:extLst>
              <a:ext uri="{FF2B5EF4-FFF2-40B4-BE49-F238E27FC236}">
                <a16:creationId xmlns:a16="http://schemas.microsoft.com/office/drawing/2014/main" id="{B03363D3-0071-4BE9-BDE0-7477241A5213}"/>
              </a:ext>
            </a:extLst>
          </p:cNvPr>
          <p:cNvPicPr>
            <a:picLocks noChangeAspect="1"/>
          </p:cNvPicPr>
          <p:nvPr/>
        </p:nvPicPr>
        <p:blipFill>
          <a:blip r:embed="rId8"/>
          <a:stretch>
            <a:fillRect/>
          </a:stretch>
        </p:blipFill>
        <p:spPr>
          <a:xfrm>
            <a:off x="5249597" y="2255563"/>
            <a:ext cx="252343" cy="252343"/>
          </a:xfrm>
          <a:prstGeom prst="rect">
            <a:avLst/>
          </a:prstGeom>
        </p:spPr>
      </p:pic>
      <p:pic>
        <p:nvPicPr>
          <p:cNvPr id="21" name="Picture 20">
            <a:extLst>
              <a:ext uri="{FF2B5EF4-FFF2-40B4-BE49-F238E27FC236}">
                <a16:creationId xmlns:a16="http://schemas.microsoft.com/office/drawing/2014/main" id="{FCF84ACE-238B-44DF-89EE-AE70612F7608}"/>
              </a:ext>
            </a:extLst>
          </p:cNvPr>
          <p:cNvPicPr>
            <a:picLocks noChangeAspect="1"/>
          </p:cNvPicPr>
          <p:nvPr/>
        </p:nvPicPr>
        <p:blipFill>
          <a:blip r:embed="rId9"/>
          <a:stretch>
            <a:fillRect/>
          </a:stretch>
        </p:blipFill>
        <p:spPr>
          <a:xfrm>
            <a:off x="5223101" y="1866196"/>
            <a:ext cx="305335" cy="305335"/>
          </a:xfrm>
          <a:prstGeom prst="rect">
            <a:avLst/>
          </a:prstGeom>
        </p:spPr>
      </p:pic>
      <p:pic>
        <p:nvPicPr>
          <p:cNvPr id="25" name="Picture 24">
            <a:extLst>
              <a:ext uri="{FF2B5EF4-FFF2-40B4-BE49-F238E27FC236}">
                <a16:creationId xmlns:a16="http://schemas.microsoft.com/office/drawing/2014/main" id="{7D9F1629-0F15-4791-9E62-54D801E43286}"/>
              </a:ext>
            </a:extLst>
          </p:cNvPr>
          <p:cNvPicPr>
            <a:picLocks noChangeAspect="1"/>
          </p:cNvPicPr>
          <p:nvPr/>
        </p:nvPicPr>
        <p:blipFill>
          <a:blip r:embed="rId10"/>
          <a:stretch>
            <a:fillRect/>
          </a:stretch>
        </p:blipFill>
        <p:spPr>
          <a:xfrm>
            <a:off x="5233410" y="3260947"/>
            <a:ext cx="277577" cy="277577"/>
          </a:xfrm>
          <a:prstGeom prst="rect">
            <a:avLst/>
          </a:prstGeom>
        </p:spPr>
      </p:pic>
      <p:pic>
        <p:nvPicPr>
          <p:cNvPr id="40" name="Picture 39">
            <a:extLst>
              <a:ext uri="{FF2B5EF4-FFF2-40B4-BE49-F238E27FC236}">
                <a16:creationId xmlns:a16="http://schemas.microsoft.com/office/drawing/2014/main" id="{3E54983F-1C0A-4819-A04C-80518F1D93E6}"/>
              </a:ext>
            </a:extLst>
          </p:cNvPr>
          <p:cNvPicPr>
            <a:picLocks noChangeAspect="1"/>
          </p:cNvPicPr>
          <p:nvPr/>
        </p:nvPicPr>
        <p:blipFill>
          <a:blip r:embed="rId11"/>
          <a:stretch>
            <a:fillRect/>
          </a:stretch>
        </p:blipFill>
        <p:spPr>
          <a:xfrm>
            <a:off x="5267971" y="5047084"/>
            <a:ext cx="229403" cy="229403"/>
          </a:xfrm>
          <a:prstGeom prst="rect">
            <a:avLst/>
          </a:prstGeom>
        </p:spPr>
      </p:pic>
      <p:pic>
        <p:nvPicPr>
          <p:cNvPr id="43" name="Picture 42">
            <a:extLst>
              <a:ext uri="{FF2B5EF4-FFF2-40B4-BE49-F238E27FC236}">
                <a16:creationId xmlns:a16="http://schemas.microsoft.com/office/drawing/2014/main" id="{0C24ED07-5DD8-4236-8691-0CFEB20AA27D}"/>
              </a:ext>
            </a:extLst>
          </p:cNvPr>
          <p:cNvPicPr>
            <a:picLocks noChangeAspect="1"/>
          </p:cNvPicPr>
          <p:nvPr/>
        </p:nvPicPr>
        <p:blipFill>
          <a:blip r:embed="rId12"/>
          <a:stretch>
            <a:fillRect/>
          </a:stretch>
        </p:blipFill>
        <p:spPr>
          <a:xfrm>
            <a:off x="5248778" y="5685874"/>
            <a:ext cx="319326" cy="319326"/>
          </a:xfrm>
          <a:prstGeom prst="rect">
            <a:avLst/>
          </a:prstGeom>
        </p:spPr>
      </p:pic>
      <p:pic>
        <p:nvPicPr>
          <p:cNvPr id="44" name="Picture 43">
            <a:extLst>
              <a:ext uri="{FF2B5EF4-FFF2-40B4-BE49-F238E27FC236}">
                <a16:creationId xmlns:a16="http://schemas.microsoft.com/office/drawing/2014/main" id="{9F9B7708-79E5-4668-BBCE-A97E53D2EF1B}"/>
              </a:ext>
            </a:extLst>
          </p:cNvPr>
          <p:cNvPicPr>
            <a:picLocks noChangeAspect="1"/>
          </p:cNvPicPr>
          <p:nvPr/>
        </p:nvPicPr>
        <p:blipFill>
          <a:blip r:embed="rId12"/>
          <a:stretch>
            <a:fillRect/>
          </a:stretch>
        </p:blipFill>
        <p:spPr>
          <a:xfrm>
            <a:off x="5223009" y="4311061"/>
            <a:ext cx="319326" cy="319326"/>
          </a:xfrm>
          <a:prstGeom prst="rect">
            <a:avLst/>
          </a:prstGeom>
        </p:spPr>
      </p:pic>
      <p:pic>
        <p:nvPicPr>
          <p:cNvPr id="45" name="Picture 44">
            <a:extLst>
              <a:ext uri="{FF2B5EF4-FFF2-40B4-BE49-F238E27FC236}">
                <a16:creationId xmlns:a16="http://schemas.microsoft.com/office/drawing/2014/main" id="{9BF34602-C794-41ED-A527-AC9E4A361D39}"/>
              </a:ext>
            </a:extLst>
          </p:cNvPr>
          <p:cNvPicPr>
            <a:picLocks noChangeAspect="1"/>
          </p:cNvPicPr>
          <p:nvPr/>
        </p:nvPicPr>
        <p:blipFill>
          <a:blip r:embed="rId13"/>
          <a:stretch>
            <a:fillRect/>
          </a:stretch>
        </p:blipFill>
        <p:spPr>
          <a:xfrm>
            <a:off x="5208914" y="1499051"/>
            <a:ext cx="305335" cy="305335"/>
          </a:xfrm>
          <a:prstGeom prst="rect">
            <a:avLst/>
          </a:prstGeom>
        </p:spPr>
      </p:pic>
      <p:pic>
        <p:nvPicPr>
          <p:cNvPr id="11" name="Picture 10">
            <a:extLst>
              <a:ext uri="{FF2B5EF4-FFF2-40B4-BE49-F238E27FC236}">
                <a16:creationId xmlns:a16="http://schemas.microsoft.com/office/drawing/2014/main" id="{608DC954-30DF-409B-9C01-C88CF5BDED4B}"/>
              </a:ext>
            </a:extLst>
          </p:cNvPr>
          <p:cNvPicPr>
            <a:picLocks noChangeAspect="1"/>
          </p:cNvPicPr>
          <p:nvPr/>
        </p:nvPicPr>
        <p:blipFill>
          <a:blip r:embed="rId14"/>
          <a:stretch>
            <a:fillRect/>
          </a:stretch>
        </p:blipFill>
        <p:spPr>
          <a:xfrm>
            <a:off x="5248170" y="5376007"/>
            <a:ext cx="277577" cy="277577"/>
          </a:xfrm>
          <a:prstGeom prst="rect">
            <a:avLst/>
          </a:prstGeom>
        </p:spPr>
      </p:pic>
      <p:grpSp>
        <p:nvGrpSpPr>
          <p:cNvPr id="4" name="Group 3">
            <a:extLst>
              <a:ext uri="{FF2B5EF4-FFF2-40B4-BE49-F238E27FC236}">
                <a16:creationId xmlns:a16="http://schemas.microsoft.com/office/drawing/2014/main" id="{E0EE4421-7CAB-44D8-B335-C7FA20CF34AA}"/>
              </a:ext>
            </a:extLst>
          </p:cNvPr>
          <p:cNvGrpSpPr/>
          <p:nvPr/>
        </p:nvGrpSpPr>
        <p:grpSpPr>
          <a:xfrm>
            <a:off x="8883391" y="1120675"/>
            <a:ext cx="2898701" cy="4616648"/>
            <a:chOff x="8883391" y="1120675"/>
            <a:chExt cx="2898701" cy="4616648"/>
          </a:xfrm>
        </p:grpSpPr>
        <p:sp>
          <p:nvSpPr>
            <p:cNvPr id="8" name="Rectangle 7">
              <a:extLst>
                <a:ext uri="{FF2B5EF4-FFF2-40B4-BE49-F238E27FC236}">
                  <a16:creationId xmlns:a16="http://schemas.microsoft.com/office/drawing/2014/main" id="{A5102971-EBA4-4432-8A4F-65BA8D0BF8D6}"/>
                </a:ext>
              </a:extLst>
            </p:cNvPr>
            <p:cNvSpPr/>
            <p:nvPr/>
          </p:nvSpPr>
          <p:spPr>
            <a:xfrm>
              <a:off x="9196547" y="1120675"/>
              <a:ext cx="2585545" cy="4616648"/>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Reports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Schools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Search</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Secure score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Security alerts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Sites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Social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Subscriptions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Tasks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Teams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Threat intelligence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Users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Workbooks</a:t>
              </a:r>
            </a:p>
          </p:txBody>
        </p:sp>
        <p:grpSp>
          <p:nvGrpSpPr>
            <p:cNvPr id="3" name="Group 2">
              <a:extLst>
                <a:ext uri="{FF2B5EF4-FFF2-40B4-BE49-F238E27FC236}">
                  <a16:creationId xmlns:a16="http://schemas.microsoft.com/office/drawing/2014/main" id="{1FE31E86-986A-40AB-B3C7-7B416BE85712}"/>
                </a:ext>
              </a:extLst>
            </p:cNvPr>
            <p:cNvGrpSpPr/>
            <p:nvPr/>
          </p:nvGrpSpPr>
          <p:grpSpPr>
            <a:xfrm>
              <a:off x="8883391" y="1206739"/>
              <a:ext cx="335247" cy="4422462"/>
              <a:chOff x="8883391" y="1206739"/>
              <a:chExt cx="335247" cy="4422462"/>
            </a:xfrm>
          </p:grpSpPr>
          <p:pic>
            <p:nvPicPr>
              <p:cNvPr id="39" name="Picture 38">
                <a:extLst>
                  <a:ext uri="{FF2B5EF4-FFF2-40B4-BE49-F238E27FC236}">
                    <a16:creationId xmlns:a16="http://schemas.microsoft.com/office/drawing/2014/main" id="{E49B505C-0D52-490D-A1D5-29C9B2DC376B}"/>
                  </a:ext>
                </a:extLst>
              </p:cNvPr>
              <p:cNvPicPr>
                <a:picLocks noChangeAspect="1"/>
              </p:cNvPicPr>
              <p:nvPr/>
            </p:nvPicPr>
            <p:blipFill>
              <a:blip r:embed="rId15"/>
              <a:stretch>
                <a:fillRect/>
              </a:stretch>
            </p:blipFill>
            <p:spPr>
              <a:xfrm>
                <a:off x="8919594" y="1206739"/>
                <a:ext cx="252343" cy="252343"/>
              </a:xfrm>
              <a:prstGeom prst="rect">
                <a:avLst/>
              </a:prstGeom>
            </p:spPr>
          </p:pic>
          <p:pic>
            <p:nvPicPr>
              <p:cNvPr id="14" name="Picture 13">
                <a:extLst>
                  <a:ext uri="{FF2B5EF4-FFF2-40B4-BE49-F238E27FC236}">
                    <a16:creationId xmlns:a16="http://schemas.microsoft.com/office/drawing/2014/main" id="{8AE49F22-321E-4828-8BA0-BB8470125BEF}"/>
                  </a:ext>
                </a:extLst>
              </p:cNvPr>
              <p:cNvPicPr>
                <a:picLocks noChangeAspect="1"/>
              </p:cNvPicPr>
              <p:nvPr/>
            </p:nvPicPr>
            <p:blipFill>
              <a:blip r:embed="rId4">
                <a:lum bright="20000"/>
              </a:blip>
              <a:stretch>
                <a:fillRect/>
              </a:stretch>
            </p:blipFill>
            <p:spPr>
              <a:xfrm>
                <a:off x="8903328" y="1562400"/>
                <a:ext cx="277577" cy="277577"/>
              </a:xfrm>
              <a:prstGeom prst="rect">
                <a:avLst/>
              </a:prstGeom>
            </p:spPr>
          </p:pic>
          <p:pic>
            <p:nvPicPr>
              <p:cNvPr id="15" name="Picture 14">
                <a:extLst>
                  <a:ext uri="{FF2B5EF4-FFF2-40B4-BE49-F238E27FC236}">
                    <a16:creationId xmlns:a16="http://schemas.microsoft.com/office/drawing/2014/main" id="{021D3A39-47FE-448E-A865-E7C528EDF92B}"/>
                  </a:ext>
                </a:extLst>
              </p:cNvPr>
              <p:cNvPicPr>
                <a:picLocks noChangeAspect="1"/>
              </p:cNvPicPr>
              <p:nvPr/>
            </p:nvPicPr>
            <p:blipFill>
              <a:blip r:embed="rId6"/>
              <a:stretch>
                <a:fillRect/>
              </a:stretch>
            </p:blipFill>
            <p:spPr>
              <a:xfrm>
                <a:off x="8883391" y="5015835"/>
                <a:ext cx="305335" cy="305335"/>
              </a:xfrm>
              <a:prstGeom prst="rect">
                <a:avLst/>
              </a:prstGeom>
            </p:spPr>
          </p:pic>
          <p:pic>
            <p:nvPicPr>
              <p:cNvPr id="28" name="Picture 27">
                <a:extLst>
                  <a:ext uri="{FF2B5EF4-FFF2-40B4-BE49-F238E27FC236}">
                    <a16:creationId xmlns:a16="http://schemas.microsoft.com/office/drawing/2014/main" id="{0C6408E5-7AD4-4F18-89E3-A22EFD4C23F6}"/>
                  </a:ext>
                </a:extLst>
              </p:cNvPr>
              <p:cNvPicPr>
                <a:picLocks noChangeAspect="1"/>
              </p:cNvPicPr>
              <p:nvPr/>
            </p:nvPicPr>
            <p:blipFill>
              <a:blip r:embed="rId6"/>
              <a:stretch>
                <a:fillRect/>
              </a:stretch>
            </p:blipFill>
            <p:spPr>
              <a:xfrm>
                <a:off x="8913303" y="4327898"/>
                <a:ext cx="305335" cy="305335"/>
              </a:xfrm>
              <a:prstGeom prst="rect">
                <a:avLst/>
              </a:prstGeom>
            </p:spPr>
          </p:pic>
          <p:pic>
            <p:nvPicPr>
              <p:cNvPr id="30" name="Picture 29">
                <a:extLst>
                  <a:ext uri="{FF2B5EF4-FFF2-40B4-BE49-F238E27FC236}">
                    <a16:creationId xmlns:a16="http://schemas.microsoft.com/office/drawing/2014/main" id="{02F01465-0F56-49CE-86F8-E92FE39B9851}"/>
                  </a:ext>
                </a:extLst>
              </p:cNvPr>
              <p:cNvPicPr>
                <a:picLocks noChangeAspect="1"/>
              </p:cNvPicPr>
              <p:nvPr/>
            </p:nvPicPr>
            <p:blipFill>
              <a:blip r:embed="rId16"/>
              <a:stretch>
                <a:fillRect/>
              </a:stretch>
            </p:blipFill>
            <p:spPr>
              <a:xfrm>
                <a:off x="8915945" y="4698362"/>
                <a:ext cx="252343" cy="252343"/>
              </a:xfrm>
              <a:prstGeom prst="rect">
                <a:avLst/>
              </a:prstGeom>
            </p:spPr>
          </p:pic>
          <p:pic>
            <p:nvPicPr>
              <p:cNvPr id="31" name="Picture 30">
                <a:extLst>
                  <a:ext uri="{FF2B5EF4-FFF2-40B4-BE49-F238E27FC236}">
                    <a16:creationId xmlns:a16="http://schemas.microsoft.com/office/drawing/2014/main" id="{BC5B4FAB-E246-42F6-B028-5AA14037C1CE}"/>
                  </a:ext>
                </a:extLst>
              </p:cNvPr>
              <p:cNvPicPr>
                <a:picLocks noChangeAspect="1"/>
              </p:cNvPicPr>
              <p:nvPr/>
            </p:nvPicPr>
            <p:blipFill>
              <a:blip r:embed="rId16"/>
              <a:stretch>
                <a:fillRect/>
              </a:stretch>
            </p:blipFill>
            <p:spPr>
              <a:xfrm>
                <a:off x="8944204" y="2235925"/>
                <a:ext cx="252343" cy="252343"/>
              </a:xfrm>
              <a:prstGeom prst="rect">
                <a:avLst/>
              </a:prstGeom>
            </p:spPr>
          </p:pic>
          <p:pic>
            <p:nvPicPr>
              <p:cNvPr id="32" name="Picture 31">
                <a:extLst>
                  <a:ext uri="{FF2B5EF4-FFF2-40B4-BE49-F238E27FC236}">
                    <a16:creationId xmlns:a16="http://schemas.microsoft.com/office/drawing/2014/main" id="{1C30C219-417A-4519-A825-37AFA40B4DE8}"/>
                  </a:ext>
                </a:extLst>
              </p:cNvPr>
              <p:cNvPicPr>
                <a:picLocks noChangeAspect="1"/>
              </p:cNvPicPr>
              <p:nvPr/>
            </p:nvPicPr>
            <p:blipFill>
              <a:blip r:embed="rId16"/>
              <a:stretch>
                <a:fillRect/>
              </a:stretch>
            </p:blipFill>
            <p:spPr>
              <a:xfrm>
                <a:off x="8944203" y="2599931"/>
                <a:ext cx="252343" cy="252343"/>
              </a:xfrm>
              <a:prstGeom prst="rect">
                <a:avLst/>
              </a:prstGeom>
            </p:spPr>
          </p:pic>
          <p:pic>
            <p:nvPicPr>
              <p:cNvPr id="34" name="Picture 33">
                <a:extLst>
                  <a:ext uri="{FF2B5EF4-FFF2-40B4-BE49-F238E27FC236}">
                    <a16:creationId xmlns:a16="http://schemas.microsoft.com/office/drawing/2014/main" id="{6860F8AC-4C52-49B8-8811-C91DF92B642F}"/>
                  </a:ext>
                </a:extLst>
              </p:cNvPr>
              <p:cNvPicPr>
                <a:picLocks noChangeAspect="1"/>
              </p:cNvPicPr>
              <p:nvPr/>
            </p:nvPicPr>
            <p:blipFill>
              <a:blip r:embed="rId17"/>
              <a:stretch>
                <a:fillRect/>
              </a:stretch>
            </p:blipFill>
            <p:spPr>
              <a:xfrm>
                <a:off x="8928562" y="5376858"/>
                <a:ext cx="252343" cy="252343"/>
              </a:xfrm>
              <a:prstGeom prst="rect">
                <a:avLst/>
              </a:prstGeom>
            </p:spPr>
          </p:pic>
          <p:pic>
            <p:nvPicPr>
              <p:cNvPr id="42" name="Picture 41">
                <a:extLst>
                  <a:ext uri="{FF2B5EF4-FFF2-40B4-BE49-F238E27FC236}">
                    <a16:creationId xmlns:a16="http://schemas.microsoft.com/office/drawing/2014/main" id="{FEEF5070-6914-4113-AEA2-6213ED6CA5AC}"/>
                  </a:ext>
                </a:extLst>
              </p:cNvPr>
              <p:cNvPicPr>
                <a:picLocks noChangeAspect="1"/>
              </p:cNvPicPr>
              <p:nvPr/>
            </p:nvPicPr>
            <p:blipFill>
              <a:blip r:embed="rId11"/>
              <a:stretch>
                <a:fillRect/>
              </a:stretch>
            </p:blipFill>
            <p:spPr>
              <a:xfrm>
                <a:off x="8967143" y="2933863"/>
                <a:ext cx="229403" cy="229403"/>
              </a:xfrm>
              <a:prstGeom prst="rect">
                <a:avLst/>
              </a:prstGeom>
            </p:spPr>
          </p:pic>
          <p:pic>
            <p:nvPicPr>
              <p:cNvPr id="49" name="Picture 48">
                <a:extLst>
                  <a:ext uri="{FF2B5EF4-FFF2-40B4-BE49-F238E27FC236}">
                    <a16:creationId xmlns:a16="http://schemas.microsoft.com/office/drawing/2014/main" id="{B048BAA9-1911-4E38-AAD6-BD1326302B46}"/>
                  </a:ext>
                </a:extLst>
              </p:cNvPr>
              <p:cNvPicPr>
                <a:picLocks noChangeAspect="1"/>
              </p:cNvPicPr>
              <p:nvPr/>
            </p:nvPicPr>
            <p:blipFill>
              <a:blip r:embed="rId18"/>
              <a:stretch>
                <a:fillRect/>
              </a:stretch>
            </p:blipFill>
            <p:spPr>
              <a:xfrm>
                <a:off x="8978613" y="1877666"/>
                <a:ext cx="229403" cy="229403"/>
              </a:xfrm>
              <a:prstGeom prst="rect">
                <a:avLst/>
              </a:prstGeom>
            </p:spPr>
          </p:pic>
          <p:pic>
            <p:nvPicPr>
              <p:cNvPr id="50" name="Picture 49">
                <a:extLst>
                  <a:ext uri="{FF2B5EF4-FFF2-40B4-BE49-F238E27FC236}">
                    <a16:creationId xmlns:a16="http://schemas.microsoft.com/office/drawing/2014/main" id="{67DEF830-2CA0-47F5-BAA7-7EC0447E30E4}"/>
                  </a:ext>
                </a:extLst>
              </p:cNvPr>
              <p:cNvPicPr>
                <a:picLocks noChangeAspect="1"/>
              </p:cNvPicPr>
              <p:nvPr/>
            </p:nvPicPr>
            <p:blipFill>
              <a:blip r:embed="rId19"/>
              <a:stretch>
                <a:fillRect/>
              </a:stretch>
            </p:blipFill>
            <p:spPr>
              <a:xfrm>
                <a:off x="8913303" y="3240533"/>
                <a:ext cx="305335" cy="305335"/>
              </a:xfrm>
              <a:prstGeom prst="rect">
                <a:avLst/>
              </a:prstGeom>
            </p:spPr>
          </p:pic>
          <p:pic>
            <p:nvPicPr>
              <p:cNvPr id="51" name="Picture 50">
                <a:extLst>
                  <a:ext uri="{FF2B5EF4-FFF2-40B4-BE49-F238E27FC236}">
                    <a16:creationId xmlns:a16="http://schemas.microsoft.com/office/drawing/2014/main" id="{57B2B371-BF5E-48B2-9018-C15CC32F9CB5}"/>
                  </a:ext>
                </a:extLst>
              </p:cNvPr>
              <p:cNvPicPr>
                <a:picLocks noChangeAspect="1"/>
              </p:cNvPicPr>
              <p:nvPr/>
            </p:nvPicPr>
            <p:blipFill>
              <a:blip r:embed="rId20"/>
              <a:stretch>
                <a:fillRect/>
              </a:stretch>
            </p:blipFill>
            <p:spPr>
              <a:xfrm>
                <a:off x="8950781" y="3633664"/>
                <a:ext cx="262125" cy="262125"/>
              </a:xfrm>
              <a:prstGeom prst="rect">
                <a:avLst/>
              </a:prstGeom>
            </p:spPr>
          </p:pic>
        </p:grpSp>
      </p:grpSp>
      <p:grpSp>
        <p:nvGrpSpPr>
          <p:cNvPr id="6" name="Group 5">
            <a:extLst>
              <a:ext uri="{FF2B5EF4-FFF2-40B4-BE49-F238E27FC236}">
                <a16:creationId xmlns:a16="http://schemas.microsoft.com/office/drawing/2014/main" id="{44212573-0B13-4AE7-8949-D10E35049D29}"/>
              </a:ext>
            </a:extLst>
          </p:cNvPr>
          <p:cNvGrpSpPr/>
          <p:nvPr/>
        </p:nvGrpSpPr>
        <p:grpSpPr>
          <a:xfrm>
            <a:off x="881497" y="1120675"/>
            <a:ext cx="3070393" cy="4970591"/>
            <a:chOff x="881497" y="1120675"/>
            <a:chExt cx="3070393" cy="4970591"/>
          </a:xfrm>
        </p:grpSpPr>
        <p:sp>
          <p:nvSpPr>
            <p:cNvPr id="5" name="Rectangle 4">
              <a:extLst>
                <a:ext uri="{FF2B5EF4-FFF2-40B4-BE49-F238E27FC236}">
                  <a16:creationId xmlns:a16="http://schemas.microsoft.com/office/drawing/2014/main" id="{3EE0B0A9-1AC8-4898-BF18-3F9F2DB61259}"/>
                </a:ext>
              </a:extLst>
            </p:cNvPr>
            <p:cNvSpPr/>
            <p:nvPr/>
          </p:nvSpPr>
          <p:spPr>
            <a:xfrm>
              <a:off x="1177159"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Activities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Attachments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Audits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Calendar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Categories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Charts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Classes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Contacts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Conversations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Cross-device experiences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Customer booking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configuration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management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Domains</a:t>
              </a:r>
            </a:p>
          </p:txBody>
        </p:sp>
        <p:pic>
          <p:nvPicPr>
            <p:cNvPr id="9" name="Picture 8">
              <a:extLst>
                <a:ext uri="{FF2B5EF4-FFF2-40B4-BE49-F238E27FC236}">
                  <a16:creationId xmlns:a16="http://schemas.microsoft.com/office/drawing/2014/main" id="{27968F30-2B9B-4BEB-A501-FE9862BA14C4}"/>
                </a:ext>
              </a:extLst>
            </p:cNvPr>
            <p:cNvPicPr>
              <a:picLocks noChangeAspect="1"/>
            </p:cNvPicPr>
            <p:nvPr/>
          </p:nvPicPr>
          <p:blipFill>
            <a:blip r:embed="rId21"/>
            <a:stretch>
              <a:fillRect/>
            </a:stretch>
          </p:blipFill>
          <p:spPr>
            <a:xfrm>
              <a:off x="903889" y="1499051"/>
              <a:ext cx="314031" cy="314031"/>
            </a:xfrm>
            <a:prstGeom prst="rect">
              <a:avLst/>
            </a:prstGeom>
          </p:spPr>
        </p:pic>
        <p:pic>
          <p:nvPicPr>
            <p:cNvPr id="13" name="Picture 12">
              <a:extLst>
                <a:ext uri="{FF2B5EF4-FFF2-40B4-BE49-F238E27FC236}">
                  <a16:creationId xmlns:a16="http://schemas.microsoft.com/office/drawing/2014/main" id="{A8CF2C17-57CE-4B10-9868-3230005610D4}"/>
                </a:ext>
              </a:extLst>
            </p:cNvPr>
            <p:cNvPicPr>
              <a:picLocks noChangeAspect="1"/>
            </p:cNvPicPr>
            <p:nvPr/>
          </p:nvPicPr>
          <p:blipFill>
            <a:blip r:embed="rId4">
              <a:lum bright="20000"/>
            </a:blip>
            <a:stretch>
              <a:fillRect/>
            </a:stretch>
          </p:blipFill>
          <p:spPr>
            <a:xfrm>
              <a:off x="906580" y="3300968"/>
              <a:ext cx="277577" cy="277577"/>
            </a:xfrm>
            <a:prstGeom prst="rect">
              <a:avLst/>
            </a:prstGeom>
          </p:spPr>
        </p:pic>
        <p:pic>
          <p:nvPicPr>
            <p:cNvPr id="20" name="Picture 19">
              <a:extLst>
                <a:ext uri="{FF2B5EF4-FFF2-40B4-BE49-F238E27FC236}">
                  <a16:creationId xmlns:a16="http://schemas.microsoft.com/office/drawing/2014/main" id="{DCC334D4-A56C-414A-902C-2A6D7CF22CCF}"/>
                </a:ext>
              </a:extLst>
            </p:cNvPr>
            <p:cNvPicPr>
              <a:picLocks noChangeAspect="1"/>
            </p:cNvPicPr>
            <p:nvPr/>
          </p:nvPicPr>
          <p:blipFill>
            <a:blip r:embed="rId22"/>
            <a:stretch>
              <a:fillRect/>
            </a:stretch>
          </p:blipFill>
          <p:spPr>
            <a:xfrm>
              <a:off x="930666" y="2228561"/>
              <a:ext cx="229403" cy="229403"/>
            </a:xfrm>
            <a:prstGeom prst="rect">
              <a:avLst/>
            </a:prstGeom>
          </p:spPr>
        </p:pic>
        <p:pic>
          <p:nvPicPr>
            <p:cNvPr id="22" name="Picture 21">
              <a:extLst>
                <a:ext uri="{FF2B5EF4-FFF2-40B4-BE49-F238E27FC236}">
                  <a16:creationId xmlns:a16="http://schemas.microsoft.com/office/drawing/2014/main" id="{3EAB7369-1D79-4DAB-BE5F-F8F7C2395026}"/>
                </a:ext>
              </a:extLst>
            </p:cNvPr>
            <p:cNvPicPr>
              <a:picLocks noChangeAspect="1"/>
            </p:cNvPicPr>
            <p:nvPr/>
          </p:nvPicPr>
          <p:blipFill>
            <a:blip r:embed="rId23"/>
            <a:stretch>
              <a:fillRect/>
            </a:stretch>
          </p:blipFill>
          <p:spPr>
            <a:xfrm>
              <a:off x="910113" y="4333674"/>
              <a:ext cx="277577" cy="277577"/>
            </a:xfrm>
            <a:prstGeom prst="rect">
              <a:avLst/>
            </a:prstGeom>
          </p:spPr>
        </p:pic>
        <p:pic>
          <p:nvPicPr>
            <p:cNvPr id="23" name="Picture 22">
              <a:extLst>
                <a:ext uri="{FF2B5EF4-FFF2-40B4-BE49-F238E27FC236}">
                  <a16:creationId xmlns:a16="http://schemas.microsoft.com/office/drawing/2014/main" id="{5F7F37D1-8FBC-4BBB-B557-E746C75F3E79}"/>
                </a:ext>
              </a:extLst>
            </p:cNvPr>
            <p:cNvPicPr>
              <a:picLocks noChangeAspect="1"/>
            </p:cNvPicPr>
            <p:nvPr/>
          </p:nvPicPr>
          <p:blipFill>
            <a:blip r:embed="rId24"/>
            <a:stretch>
              <a:fillRect/>
            </a:stretch>
          </p:blipFill>
          <p:spPr>
            <a:xfrm>
              <a:off x="913730" y="5124233"/>
              <a:ext cx="229403" cy="229403"/>
            </a:xfrm>
            <a:prstGeom prst="rect">
              <a:avLst/>
            </a:prstGeom>
          </p:spPr>
        </p:pic>
        <p:pic>
          <p:nvPicPr>
            <p:cNvPr id="24" name="Picture 23">
              <a:extLst>
                <a:ext uri="{FF2B5EF4-FFF2-40B4-BE49-F238E27FC236}">
                  <a16:creationId xmlns:a16="http://schemas.microsoft.com/office/drawing/2014/main" id="{79CF6D83-F83D-4D1D-A587-B1490DA43649}"/>
                </a:ext>
              </a:extLst>
            </p:cNvPr>
            <p:cNvPicPr>
              <a:picLocks noChangeAspect="1"/>
            </p:cNvPicPr>
            <p:nvPr/>
          </p:nvPicPr>
          <p:blipFill>
            <a:blip r:embed="rId24"/>
            <a:stretch>
              <a:fillRect/>
            </a:stretch>
          </p:blipFill>
          <p:spPr>
            <a:xfrm>
              <a:off x="910113" y="5435439"/>
              <a:ext cx="229403" cy="229403"/>
            </a:xfrm>
            <a:prstGeom prst="rect">
              <a:avLst/>
            </a:prstGeom>
          </p:spPr>
        </p:pic>
        <p:pic>
          <p:nvPicPr>
            <p:cNvPr id="29" name="Picture 28">
              <a:extLst>
                <a:ext uri="{FF2B5EF4-FFF2-40B4-BE49-F238E27FC236}">
                  <a16:creationId xmlns:a16="http://schemas.microsoft.com/office/drawing/2014/main" id="{3070A6EE-237E-4DE3-BD24-6861DAB7F5FA}"/>
                </a:ext>
              </a:extLst>
            </p:cNvPr>
            <p:cNvPicPr>
              <a:picLocks noChangeAspect="1"/>
            </p:cNvPicPr>
            <p:nvPr/>
          </p:nvPicPr>
          <p:blipFill>
            <a:blip r:embed="rId25"/>
            <a:stretch>
              <a:fillRect/>
            </a:stretch>
          </p:blipFill>
          <p:spPr>
            <a:xfrm>
              <a:off x="898642" y="5763907"/>
              <a:ext cx="252343" cy="252343"/>
            </a:xfrm>
            <a:prstGeom prst="rect">
              <a:avLst/>
            </a:prstGeom>
          </p:spPr>
        </p:pic>
        <p:pic>
          <p:nvPicPr>
            <p:cNvPr id="36" name="Picture 35">
              <a:extLst>
                <a:ext uri="{FF2B5EF4-FFF2-40B4-BE49-F238E27FC236}">
                  <a16:creationId xmlns:a16="http://schemas.microsoft.com/office/drawing/2014/main" id="{05E5A8E9-2297-4939-8712-B970F725DA12}"/>
                </a:ext>
              </a:extLst>
            </p:cNvPr>
            <p:cNvPicPr>
              <a:picLocks noChangeAspect="1"/>
            </p:cNvPicPr>
            <p:nvPr/>
          </p:nvPicPr>
          <p:blipFill>
            <a:blip r:embed="rId26"/>
            <a:stretch>
              <a:fillRect/>
            </a:stretch>
          </p:blipFill>
          <p:spPr>
            <a:xfrm>
              <a:off x="912199" y="1866196"/>
              <a:ext cx="277577" cy="277577"/>
            </a:xfrm>
            <a:prstGeom prst="rect">
              <a:avLst/>
            </a:prstGeom>
          </p:spPr>
        </p:pic>
        <p:pic>
          <p:nvPicPr>
            <p:cNvPr id="37" name="Picture 36">
              <a:extLst>
                <a:ext uri="{FF2B5EF4-FFF2-40B4-BE49-F238E27FC236}">
                  <a16:creationId xmlns:a16="http://schemas.microsoft.com/office/drawing/2014/main" id="{E2F307EA-8420-46BE-93C1-73872B3E4F13}"/>
                </a:ext>
              </a:extLst>
            </p:cNvPr>
            <p:cNvPicPr>
              <a:picLocks noChangeAspect="1"/>
            </p:cNvPicPr>
            <p:nvPr/>
          </p:nvPicPr>
          <p:blipFill>
            <a:blip r:embed="rId27"/>
            <a:stretch>
              <a:fillRect/>
            </a:stretch>
          </p:blipFill>
          <p:spPr>
            <a:xfrm>
              <a:off x="931814" y="2926312"/>
              <a:ext cx="252343" cy="252343"/>
            </a:xfrm>
            <a:prstGeom prst="rect">
              <a:avLst/>
            </a:prstGeom>
          </p:spPr>
        </p:pic>
        <p:pic>
          <p:nvPicPr>
            <p:cNvPr id="38" name="Picture 37">
              <a:extLst>
                <a:ext uri="{FF2B5EF4-FFF2-40B4-BE49-F238E27FC236}">
                  <a16:creationId xmlns:a16="http://schemas.microsoft.com/office/drawing/2014/main" id="{4A50CD22-B5EB-4B30-91CB-410AC1539DA6}"/>
                </a:ext>
              </a:extLst>
            </p:cNvPr>
            <p:cNvPicPr>
              <a:picLocks noChangeAspect="1"/>
            </p:cNvPicPr>
            <p:nvPr/>
          </p:nvPicPr>
          <p:blipFill>
            <a:blip r:embed="rId28"/>
            <a:stretch>
              <a:fillRect/>
            </a:stretch>
          </p:blipFill>
          <p:spPr>
            <a:xfrm>
              <a:off x="910113" y="4683333"/>
              <a:ext cx="277577" cy="277577"/>
            </a:xfrm>
            <a:prstGeom prst="rect">
              <a:avLst/>
            </a:prstGeom>
          </p:spPr>
        </p:pic>
        <p:pic>
          <p:nvPicPr>
            <p:cNvPr id="46" name="Picture 45">
              <a:extLst>
                <a:ext uri="{FF2B5EF4-FFF2-40B4-BE49-F238E27FC236}">
                  <a16:creationId xmlns:a16="http://schemas.microsoft.com/office/drawing/2014/main" id="{6B406683-F000-43C9-A060-6DD8FB6418B1}"/>
                </a:ext>
              </a:extLst>
            </p:cNvPr>
            <p:cNvPicPr>
              <a:picLocks noChangeAspect="1"/>
            </p:cNvPicPr>
            <p:nvPr/>
          </p:nvPicPr>
          <p:blipFill>
            <a:blip r:embed="rId29"/>
            <a:stretch>
              <a:fillRect/>
            </a:stretch>
          </p:blipFill>
          <p:spPr>
            <a:xfrm>
              <a:off x="912199" y="3633556"/>
              <a:ext cx="277577" cy="277577"/>
            </a:xfrm>
            <a:prstGeom prst="rect">
              <a:avLst/>
            </a:prstGeom>
          </p:spPr>
        </p:pic>
        <p:pic>
          <p:nvPicPr>
            <p:cNvPr id="47" name="Picture 46">
              <a:extLst>
                <a:ext uri="{FF2B5EF4-FFF2-40B4-BE49-F238E27FC236}">
                  <a16:creationId xmlns:a16="http://schemas.microsoft.com/office/drawing/2014/main" id="{621C2701-44B7-4992-B100-1494F407DCD7}"/>
                </a:ext>
              </a:extLst>
            </p:cNvPr>
            <p:cNvPicPr>
              <a:picLocks noChangeAspect="1"/>
            </p:cNvPicPr>
            <p:nvPr/>
          </p:nvPicPr>
          <p:blipFill>
            <a:blip r:embed="rId30"/>
            <a:stretch>
              <a:fillRect/>
            </a:stretch>
          </p:blipFill>
          <p:spPr>
            <a:xfrm>
              <a:off x="909482" y="2576653"/>
              <a:ext cx="277577" cy="277577"/>
            </a:xfrm>
            <a:prstGeom prst="rect">
              <a:avLst/>
            </a:prstGeom>
          </p:spPr>
        </p:pic>
        <p:pic>
          <p:nvPicPr>
            <p:cNvPr id="48" name="Picture 47">
              <a:extLst>
                <a:ext uri="{FF2B5EF4-FFF2-40B4-BE49-F238E27FC236}">
                  <a16:creationId xmlns:a16="http://schemas.microsoft.com/office/drawing/2014/main" id="{62D2FEE9-7584-4EE1-9EA7-E641EF242F2C}"/>
                </a:ext>
              </a:extLst>
            </p:cNvPr>
            <p:cNvPicPr>
              <a:picLocks noChangeAspect="1"/>
            </p:cNvPicPr>
            <p:nvPr/>
          </p:nvPicPr>
          <p:blipFill>
            <a:blip r:embed="rId31"/>
            <a:stretch>
              <a:fillRect/>
            </a:stretch>
          </p:blipFill>
          <p:spPr>
            <a:xfrm>
              <a:off x="912585" y="1154260"/>
              <a:ext cx="305335" cy="305335"/>
            </a:xfrm>
            <a:prstGeom prst="rect">
              <a:avLst/>
            </a:prstGeom>
          </p:spPr>
        </p:pic>
        <p:pic>
          <p:nvPicPr>
            <p:cNvPr id="52" name="Picture 51">
              <a:extLst>
                <a:ext uri="{FF2B5EF4-FFF2-40B4-BE49-F238E27FC236}">
                  <a16:creationId xmlns:a16="http://schemas.microsoft.com/office/drawing/2014/main" id="{E0F69429-1F70-45D6-A70C-EFF8A63BB9D5}"/>
                </a:ext>
              </a:extLst>
            </p:cNvPr>
            <p:cNvPicPr>
              <a:picLocks noChangeAspect="1"/>
            </p:cNvPicPr>
            <p:nvPr/>
          </p:nvPicPr>
          <p:blipFill>
            <a:blip r:embed="rId32"/>
            <a:stretch>
              <a:fillRect/>
            </a:stretch>
          </p:blipFill>
          <p:spPr>
            <a:xfrm>
              <a:off x="881497" y="3967736"/>
              <a:ext cx="335868" cy="335868"/>
            </a:xfrm>
            <a:prstGeom prst="rect">
              <a:avLst/>
            </a:prstGeom>
          </p:spPr>
        </p:pic>
      </p:grpSp>
      <p:pic>
        <p:nvPicPr>
          <p:cNvPr id="53" name="Picture 52">
            <a:extLst>
              <a:ext uri="{FF2B5EF4-FFF2-40B4-BE49-F238E27FC236}">
                <a16:creationId xmlns:a16="http://schemas.microsoft.com/office/drawing/2014/main" id="{4665C7A1-EF12-41A2-993B-71A9F1660AFE}"/>
              </a:ext>
            </a:extLst>
          </p:cNvPr>
          <p:cNvPicPr>
            <a:picLocks noChangeAspect="1"/>
          </p:cNvPicPr>
          <p:nvPr/>
        </p:nvPicPr>
        <p:blipFill>
          <a:blip r:embed="rId33"/>
          <a:stretch>
            <a:fillRect/>
          </a:stretch>
        </p:blipFill>
        <p:spPr>
          <a:xfrm>
            <a:off x="5251292" y="3651375"/>
            <a:ext cx="252343" cy="252343"/>
          </a:xfrm>
          <a:prstGeom prst="rect">
            <a:avLst/>
          </a:prstGeom>
        </p:spPr>
      </p:pic>
      <p:pic>
        <p:nvPicPr>
          <p:cNvPr id="55" name="Picture 54">
            <a:extLst>
              <a:ext uri="{FF2B5EF4-FFF2-40B4-BE49-F238E27FC236}">
                <a16:creationId xmlns:a16="http://schemas.microsoft.com/office/drawing/2014/main" id="{302C24B5-9BCC-41DC-B677-ACDC7F409E6C}"/>
              </a:ext>
            </a:extLst>
          </p:cNvPr>
          <p:cNvPicPr>
            <a:picLocks noChangeAspect="1"/>
          </p:cNvPicPr>
          <p:nvPr/>
        </p:nvPicPr>
        <p:blipFill>
          <a:blip r:embed="rId22"/>
          <a:stretch>
            <a:fillRect/>
          </a:stretch>
        </p:blipFill>
        <p:spPr>
          <a:xfrm>
            <a:off x="8951502" y="3997142"/>
            <a:ext cx="229403" cy="229403"/>
          </a:xfrm>
          <a:prstGeom prst="rect">
            <a:avLst/>
          </a:prstGeom>
        </p:spPr>
      </p:pic>
      <p:sp>
        <p:nvSpPr>
          <p:cNvPr id="26" name="TextBox 25">
            <a:extLst>
              <a:ext uri="{FF2B5EF4-FFF2-40B4-BE49-F238E27FC236}">
                <a16:creationId xmlns:a16="http://schemas.microsoft.com/office/drawing/2014/main" id="{119BC61C-78E2-458A-AF0B-D2395309F670}"/>
              </a:ext>
            </a:extLst>
          </p:cNvPr>
          <p:cNvSpPr txBox="1"/>
          <p:nvPr/>
        </p:nvSpPr>
        <p:spPr>
          <a:xfrm>
            <a:off x="8928562" y="5605975"/>
            <a:ext cx="2830246" cy="8309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and many, many more</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8387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9214F7-A4E4-4654-A9C4-A226E9161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00" y="2008463"/>
            <a:ext cx="842477" cy="842477"/>
          </a:xfrm>
          <a:prstGeom prst="rect">
            <a:avLst/>
          </a:prstGeom>
        </p:spPr>
      </p:pic>
      <p:pic>
        <p:nvPicPr>
          <p:cNvPr id="21" name="Picture 20">
            <a:extLst>
              <a:ext uri="{FF2B5EF4-FFF2-40B4-BE49-F238E27FC236}">
                <a16:creationId xmlns:a16="http://schemas.microsoft.com/office/drawing/2014/main" id="{ED6A8D3D-F016-4114-B14D-25B1C97AE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208" y="4334256"/>
            <a:ext cx="765888" cy="765888"/>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60428A6F-C4FF-4F29-B791-8F872688B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383" y="4334256"/>
            <a:ext cx="765888" cy="765888"/>
          </a:xfrm>
          <a:prstGeom prst="rect">
            <a:avLst/>
          </a:prstGeom>
        </p:spPr>
      </p:pic>
      <p:pic>
        <p:nvPicPr>
          <p:cNvPr id="23" name="Picture 22">
            <a:extLst>
              <a:ext uri="{FF2B5EF4-FFF2-40B4-BE49-F238E27FC236}">
                <a16:creationId xmlns:a16="http://schemas.microsoft.com/office/drawing/2014/main" id="{0179EF0A-67E4-4BEF-A884-1B80B75A26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2537" y="4432366"/>
            <a:ext cx="1054945" cy="569669"/>
          </a:xfrm>
          <a:prstGeom prst="rect">
            <a:avLst/>
          </a:prstGeom>
        </p:spPr>
      </p:pic>
      <p:grpSp>
        <p:nvGrpSpPr>
          <p:cNvPr id="7" name="Group 6">
            <a:extLst>
              <a:ext uri="{FF2B5EF4-FFF2-40B4-BE49-F238E27FC236}">
                <a16:creationId xmlns:a16="http://schemas.microsoft.com/office/drawing/2014/main" id="{7FC13104-6FF8-4874-8C95-5CDB35E76485}"/>
              </a:ext>
            </a:extLst>
          </p:cNvPr>
          <p:cNvGrpSpPr/>
          <p:nvPr/>
        </p:nvGrpSpPr>
        <p:grpSpPr>
          <a:xfrm>
            <a:off x="2178200" y="2007612"/>
            <a:ext cx="1162051" cy="927236"/>
            <a:chOff x="8602960" y="253241"/>
            <a:chExt cx="596315" cy="475818"/>
          </a:xfrm>
        </p:grpSpPr>
        <p:grpSp>
          <p:nvGrpSpPr>
            <p:cNvPr id="4" name="Group 3">
              <a:extLst>
                <a:ext uri="{FF2B5EF4-FFF2-40B4-BE49-F238E27FC236}">
                  <a16:creationId xmlns:a16="http://schemas.microsoft.com/office/drawing/2014/main" id="{C6182987-5A8E-43C9-A522-7CBEADC4A664}"/>
                </a:ext>
              </a:extLst>
            </p:cNvPr>
            <p:cNvGrpSpPr>
              <a:grpSpLocks noChangeAspect="1"/>
            </p:cNvGrpSpPr>
            <p:nvPr/>
          </p:nvGrpSpPr>
          <p:grpSpPr>
            <a:xfrm>
              <a:off x="8667189" y="253241"/>
              <a:ext cx="475556" cy="475818"/>
              <a:chOff x="7989568" y="1325247"/>
              <a:chExt cx="3840484" cy="3842595"/>
            </a:xfrm>
          </p:grpSpPr>
          <p:sp>
            <p:nvSpPr>
              <p:cNvPr id="2" name="Oval 1">
                <a:extLst>
                  <a:ext uri="{FF2B5EF4-FFF2-40B4-BE49-F238E27FC236}">
                    <a16:creationId xmlns:a16="http://schemas.microsoft.com/office/drawing/2014/main" id="{EA5E2A97-BD46-4497-A010-F8F62440EBEA}"/>
                  </a:ext>
                </a:extLst>
              </p:cNvPr>
              <p:cNvSpPr/>
              <p:nvPr/>
            </p:nvSpPr>
            <p:spPr bwMode="auto">
              <a:xfrm>
                <a:off x="7989572" y="1325247"/>
                <a:ext cx="3840480" cy="3842595"/>
              </a:xfrm>
              <a:prstGeom prst="ellipse">
                <a:avLst/>
              </a:prstGeom>
              <a:solidFill>
                <a:srgbClr val="5C2D9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Partial Circle 2">
                <a:extLst>
                  <a:ext uri="{FF2B5EF4-FFF2-40B4-BE49-F238E27FC236}">
                    <a16:creationId xmlns:a16="http://schemas.microsoft.com/office/drawing/2014/main" id="{F92D1352-949F-4627-A6B1-74DD098E57F2}"/>
                  </a:ext>
                </a:extLst>
              </p:cNvPr>
              <p:cNvSpPr>
                <a:spLocks noChangeAspect="1"/>
              </p:cNvSpPr>
              <p:nvPr/>
            </p:nvSpPr>
            <p:spPr bwMode="auto">
              <a:xfrm rot="2653008">
                <a:off x="7989568" y="1326300"/>
                <a:ext cx="3840480" cy="3840481"/>
              </a:xfrm>
              <a:prstGeom prst="pie">
                <a:avLst>
                  <a:gd name="adj1" fmla="val 0"/>
                  <a:gd name="adj2" fmla="val 10752257"/>
                </a:avLst>
              </a:prstGeom>
              <a:solidFill>
                <a:srgbClr val="6D429C"/>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603EA3AF-E982-4381-A984-6C2C4C228A0B}"/>
                </a:ext>
              </a:extLst>
            </p:cNvPr>
            <p:cNvSpPr txBox="1"/>
            <p:nvPr/>
          </p:nvSpPr>
          <p:spPr>
            <a:xfrm>
              <a:off x="8602960" y="340031"/>
              <a:ext cx="596315" cy="307777"/>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.NET</a:t>
              </a:r>
            </a:p>
          </p:txBody>
        </p:sp>
      </p:grpSp>
      <p:pic>
        <p:nvPicPr>
          <p:cNvPr id="1038" name="Picture 14">
            <a:extLst>
              <a:ext uri="{FF2B5EF4-FFF2-40B4-BE49-F238E27FC236}">
                <a16:creationId xmlns:a16="http://schemas.microsoft.com/office/drawing/2014/main" id="{030683F9-5362-40AE-9EA1-70ECB555E0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822" y="1913926"/>
            <a:ext cx="1721104" cy="96381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815B75D-2A8C-45BC-BB3B-3D2A18ED364C}"/>
              </a:ext>
            </a:extLst>
          </p:cNvPr>
          <p:cNvGrpSpPr/>
          <p:nvPr/>
        </p:nvGrpSpPr>
        <p:grpSpPr>
          <a:xfrm>
            <a:off x="5735775" y="1895594"/>
            <a:ext cx="1803790" cy="1088648"/>
            <a:chOff x="5654628" y="1843463"/>
            <a:chExt cx="1232013" cy="743563"/>
          </a:xfrm>
        </p:grpSpPr>
        <p:pic>
          <p:nvPicPr>
            <p:cNvPr id="1042" name="Picture 18" descr="See the source image">
              <a:extLst>
                <a:ext uri="{FF2B5EF4-FFF2-40B4-BE49-F238E27FC236}">
                  <a16:creationId xmlns:a16="http://schemas.microsoft.com/office/drawing/2014/main" id="{45C697CD-EEED-4DFC-8FA8-599F0B1ACE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5955721" y="1843463"/>
              <a:ext cx="583270" cy="5687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3273CF-EECF-4B7D-B42F-C2467E9DF656}"/>
                </a:ext>
              </a:extLst>
            </p:cNvPr>
            <p:cNvSpPr txBox="1"/>
            <p:nvPr/>
          </p:nvSpPr>
          <p:spPr>
            <a:xfrm>
              <a:off x="5654628" y="2439875"/>
              <a:ext cx="1232013" cy="1471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rPr>
                <a:t>Objective-C</a:t>
              </a:r>
              <a:endParaRPr kumimoji="0" lang="en-US" sz="18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endParaRPr>
            </a:p>
          </p:txBody>
        </p:sp>
      </p:grpSp>
      <p:sp>
        <p:nvSpPr>
          <p:cNvPr id="36" name="TextBox 35">
            <a:extLst>
              <a:ext uri="{FF2B5EF4-FFF2-40B4-BE49-F238E27FC236}">
                <a16:creationId xmlns:a16="http://schemas.microsoft.com/office/drawing/2014/main" id="{C34AA7EA-AFA5-401B-B07C-0CA6BD641DF0}"/>
              </a:ext>
            </a:extLst>
          </p:cNvPr>
          <p:cNvSpPr txBox="1"/>
          <p:nvPr/>
        </p:nvSpPr>
        <p:spPr>
          <a:xfrm>
            <a:off x="280032" y="293802"/>
            <a:ext cx="919023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Cross-platform support</a:t>
            </a:r>
          </a:p>
        </p:txBody>
      </p:sp>
      <p:sp>
        <p:nvSpPr>
          <p:cNvPr id="5" name="TextBox 4">
            <a:extLst>
              <a:ext uri="{FF2B5EF4-FFF2-40B4-BE49-F238E27FC236}">
                <a16:creationId xmlns:a16="http://schemas.microsoft.com/office/drawing/2014/main" id="{7376C8F3-1E17-4732-B946-B7F4E3923E05}"/>
              </a:ext>
            </a:extLst>
          </p:cNvPr>
          <p:cNvSpPr txBox="1"/>
          <p:nvPr/>
        </p:nvSpPr>
        <p:spPr>
          <a:xfrm>
            <a:off x="526189" y="2375426"/>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1</a:t>
            </a:r>
          </a:p>
        </p:txBody>
      </p:sp>
      <p:sp>
        <p:nvSpPr>
          <p:cNvPr id="19" name="TextBox 18">
            <a:extLst>
              <a:ext uri="{FF2B5EF4-FFF2-40B4-BE49-F238E27FC236}">
                <a16:creationId xmlns:a16="http://schemas.microsoft.com/office/drawing/2014/main" id="{5959C489-5333-473B-A4DE-AFDCAE8849EA}"/>
              </a:ext>
            </a:extLst>
          </p:cNvPr>
          <p:cNvSpPr txBox="1"/>
          <p:nvPr/>
        </p:nvSpPr>
        <p:spPr>
          <a:xfrm>
            <a:off x="526189" y="4571035"/>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2</a:t>
            </a:r>
          </a:p>
        </p:txBody>
      </p:sp>
      <p:pic>
        <p:nvPicPr>
          <p:cNvPr id="2050" name="Picture 2">
            <a:extLst>
              <a:ext uri="{FF2B5EF4-FFF2-40B4-BE49-F238E27FC236}">
                <a16:creationId xmlns:a16="http://schemas.microsoft.com/office/drawing/2014/main" id="{EBD7082A-3F00-4FB6-A403-C0E8633C7A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9179" y="2008067"/>
            <a:ext cx="1127257" cy="84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47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A420D6EF-0269-4247-86FA-1CE1CBCD38DC}"/>
              </a:ext>
            </a:extLst>
          </p:cNvPr>
          <p:cNvCxnSpPr>
            <a:cxnSpLocks/>
          </p:cNvCxnSpPr>
          <p:nvPr/>
        </p:nvCxnSpPr>
        <p:spPr>
          <a:xfrm>
            <a:off x="-3686" y="3429000"/>
            <a:ext cx="1219568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235">
            <a:extLst>
              <a:ext uri="{FF2B5EF4-FFF2-40B4-BE49-F238E27FC236}">
                <a16:creationId xmlns:a16="http://schemas.microsoft.com/office/drawing/2014/main" id="{B180AA11-A512-4672-9C05-EB19842EE07A}"/>
              </a:ext>
            </a:extLst>
          </p:cNvPr>
          <p:cNvSpPr txBox="1">
            <a:spLocks/>
          </p:cNvSpPr>
          <p:nvPr/>
        </p:nvSpPr>
        <p:spPr>
          <a:xfrm>
            <a:off x="0" y="411691"/>
            <a:ext cx="12191999" cy="743629"/>
          </a:xfrm>
          <a:prstGeom prst="rect">
            <a:avLst/>
          </a:prstGeom>
          <a:solidFill>
            <a:schemeClr val="bg1"/>
          </a:solidFill>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a:ea typeface="+mn-ea"/>
                <a:cs typeface="Segoe UI" pitchFamily="34" charset="0"/>
              </a:rPr>
              <a:t>Microsoft Graph Toolkit</a:t>
            </a:r>
          </a:p>
        </p:txBody>
      </p:sp>
      <p:sp>
        <p:nvSpPr>
          <p:cNvPr id="2" name="Rectangle 1">
            <a:extLst>
              <a:ext uri="{FF2B5EF4-FFF2-40B4-BE49-F238E27FC236}">
                <a16:creationId xmlns:a16="http://schemas.microsoft.com/office/drawing/2014/main" id="{696EC8A0-C9EF-4B46-A4BA-81D3CEF44763}"/>
              </a:ext>
            </a:extLst>
          </p:cNvPr>
          <p:cNvSpPr/>
          <p:nvPr/>
        </p:nvSpPr>
        <p:spPr>
          <a:xfrm>
            <a:off x="2054689" y="1155320"/>
            <a:ext cx="948566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A collection of framework-agnostic web components powered by Microsoft Graph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48875EC-EB80-47AC-8D41-1AE93CD17D2A}"/>
              </a:ext>
            </a:extLst>
          </p:cNvPr>
          <p:cNvPicPr>
            <a:picLocks noChangeAspect="1"/>
          </p:cNvPicPr>
          <p:nvPr/>
        </p:nvPicPr>
        <p:blipFill>
          <a:blip r:embed="rId3"/>
          <a:stretch>
            <a:fillRect/>
          </a:stretch>
        </p:blipFill>
        <p:spPr>
          <a:xfrm>
            <a:off x="693682" y="2729803"/>
            <a:ext cx="1784585" cy="1831636"/>
          </a:xfrm>
          <a:prstGeom prst="rect">
            <a:avLst/>
          </a:prstGeom>
        </p:spPr>
      </p:pic>
      <p:pic>
        <p:nvPicPr>
          <p:cNvPr id="4" name="Picture 3">
            <a:extLst>
              <a:ext uri="{FF2B5EF4-FFF2-40B4-BE49-F238E27FC236}">
                <a16:creationId xmlns:a16="http://schemas.microsoft.com/office/drawing/2014/main" id="{6A532D5A-310D-475F-BAB5-961FCED1AEA6}"/>
              </a:ext>
            </a:extLst>
          </p:cNvPr>
          <p:cNvPicPr>
            <a:picLocks noChangeAspect="1"/>
          </p:cNvPicPr>
          <p:nvPr/>
        </p:nvPicPr>
        <p:blipFill rotWithShape="1">
          <a:blip r:embed="rId4"/>
          <a:srcRect r="33700"/>
          <a:stretch/>
        </p:blipFill>
        <p:spPr>
          <a:xfrm>
            <a:off x="3175635" y="2729802"/>
            <a:ext cx="1784586" cy="1831636"/>
          </a:xfrm>
          <a:prstGeom prst="rect">
            <a:avLst/>
          </a:prstGeom>
        </p:spPr>
      </p:pic>
      <p:sp>
        <p:nvSpPr>
          <p:cNvPr id="6" name="TextBox 5">
            <a:extLst>
              <a:ext uri="{FF2B5EF4-FFF2-40B4-BE49-F238E27FC236}">
                <a16:creationId xmlns:a16="http://schemas.microsoft.com/office/drawing/2014/main" id="{43471398-86E2-471F-836D-97C2AAB7F8BB}"/>
              </a:ext>
            </a:extLst>
          </p:cNvPr>
          <p:cNvSpPr txBox="1"/>
          <p:nvPr/>
        </p:nvSpPr>
        <p:spPr>
          <a:xfrm>
            <a:off x="1077227" y="4665992"/>
            <a:ext cx="97746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login</a:t>
            </a:r>
          </a:p>
        </p:txBody>
      </p:sp>
      <p:sp>
        <p:nvSpPr>
          <p:cNvPr id="46" name="TextBox 45">
            <a:extLst>
              <a:ext uri="{FF2B5EF4-FFF2-40B4-BE49-F238E27FC236}">
                <a16:creationId xmlns:a16="http://schemas.microsoft.com/office/drawing/2014/main" id="{62AFD00E-156A-4CF6-A655-9F51DBED419E}"/>
              </a:ext>
            </a:extLst>
          </p:cNvPr>
          <p:cNvSpPr txBox="1"/>
          <p:nvPr/>
        </p:nvSpPr>
        <p:spPr>
          <a:xfrm>
            <a:off x="3243622"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people-picker</a:t>
            </a:r>
          </a:p>
        </p:txBody>
      </p:sp>
      <p:pic>
        <p:nvPicPr>
          <p:cNvPr id="7" name="Picture 6">
            <a:extLst>
              <a:ext uri="{FF2B5EF4-FFF2-40B4-BE49-F238E27FC236}">
                <a16:creationId xmlns:a16="http://schemas.microsoft.com/office/drawing/2014/main" id="{1A3B44F1-D3F1-46F9-AE43-2B5106CD7772}"/>
              </a:ext>
            </a:extLst>
          </p:cNvPr>
          <p:cNvPicPr>
            <a:picLocks noChangeAspect="1"/>
          </p:cNvPicPr>
          <p:nvPr/>
        </p:nvPicPr>
        <p:blipFill>
          <a:blip r:embed="rId5"/>
          <a:stretch>
            <a:fillRect/>
          </a:stretch>
        </p:blipFill>
        <p:spPr>
          <a:xfrm>
            <a:off x="5658958" y="2729814"/>
            <a:ext cx="1944768" cy="1831625"/>
          </a:xfrm>
          <a:prstGeom prst="rect">
            <a:avLst/>
          </a:prstGeom>
        </p:spPr>
      </p:pic>
      <p:sp>
        <p:nvSpPr>
          <p:cNvPr id="47" name="TextBox 46">
            <a:extLst>
              <a:ext uri="{FF2B5EF4-FFF2-40B4-BE49-F238E27FC236}">
                <a16:creationId xmlns:a16="http://schemas.microsoft.com/office/drawing/2014/main" id="{7678833C-8F0E-4EA0-B77D-32B81A8BF04B}"/>
              </a:ext>
            </a:extLst>
          </p:cNvPr>
          <p:cNvSpPr txBox="1"/>
          <p:nvPr/>
        </p:nvSpPr>
        <p:spPr>
          <a:xfrm>
            <a:off x="5807036"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tasks</a:t>
            </a:r>
          </a:p>
        </p:txBody>
      </p:sp>
      <p:sp>
        <p:nvSpPr>
          <p:cNvPr id="8" name="Oval 7">
            <a:extLst>
              <a:ext uri="{FF2B5EF4-FFF2-40B4-BE49-F238E27FC236}">
                <a16:creationId xmlns:a16="http://schemas.microsoft.com/office/drawing/2014/main" id="{222A6B22-FCF7-4593-AA97-E040ECDD040B}"/>
              </a:ext>
            </a:extLst>
          </p:cNvPr>
          <p:cNvSpPr/>
          <p:nvPr/>
        </p:nvSpPr>
        <p:spPr bwMode="auto">
          <a:xfrm>
            <a:off x="8612176"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CBC4747C-E5ED-4485-A31E-27E63FA728F9}"/>
              </a:ext>
            </a:extLst>
          </p:cNvPr>
          <p:cNvSpPr/>
          <p:nvPr/>
        </p:nvSpPr>
        <p:spPr bwMode="auto">
          <a:xfrm>
            <a:off x="9361292"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6393C9D-F859-4660-9095-B2C1DCBA06A0}"/>
              </a:ext>
            </a:extLst>
          </p:cNvPr>
          <p:cNvSpPr/>
          <p:nvPr/>
        </p:nvSpPr>
        <p:spPr bwMode="auto">
          <a:xfrm>
            <a:off x="10110408"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552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dentity Airlift Template - Light">
  <a:themeElements>
    <a:clrScheme name="Custom 7">
      <a:dk1>
        <a:srgbClr val="000000"/>
      </a:dk1>
      <a:lt1>
        <a:srgbClr val="FFFFFF"/>
      </a:lt1>
      <a:dk2>
        <a:srgbClr val="2F2F2F"/>
      </a:dk2>
      <a:lt2>
        <a:srgbClr val="E6E6E6"/>
      </a:lt2>
      <a:accent1>
        <a:srgbClr val="0078D4"/>
      </a:accent1>
      <a:accent2>
        <a:srgbClr val="50E6FF"/>
      </a:accent2>
      <a:accent3>
        <a:srgbClr val="243A5E"/>
      </a:accent3>
      <a:accent4>
        <a:srgbClr val="9BF00B"/>
      </a:accent4>
      <a:accent5>
        <a:srgbClr val="D83B0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EFE3F1DE-D1FF-49D5-93AD-91E95C1F2BF4}" vid="{04AE220B-9A00-4C16-8387-84FDEFBF6F73}"/>
    </a:ext>
  </a:extLst>
</a:theme>
</file>

<file path=ppt/theme/theme2.xml><?xml version="1.0" encoding="utf-8"?>
<a:theme xmlns:a="http://schemas.openxmlformats.org/drawingml/2006/main" name="Identity Airlift Template - Dark">
  <a:themeElements>
    <a:clrScheme name="Custom 6">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3.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56_Build 2019 Keynote_Light Gray Template">
  <a:themeElements>
    <a:clrScheme name="Build 2019">
      <a:dk1>
        <a:srgbClr val="000000"/>
      </a:dk1>
      <a:lt1>
        <a:srgbClr val="FFFFFF"/>
      </a:lt1>
      <a:dk2>
        <a:srgbClr val="274B47"/>
      </a:dk2>
      <a:lt2>
        <a:srgbClr val="E6E6E6"/>
      </a:lt2>
      <a:accent1>
        <a:srgbClr val="0078D4"/>
      </a:accent1>
      <a:accent2>
        <a:srgbClr val="D83B01"/>
      </a:accent2>
      <a:accent3>
        <a:srgbClr val="008575"/>
      </a:accent3>
      <a:accent4>
        <a:srgbClr val="8661C5"/>
      </a:accent4>
      <a:accent5>
        <a:srgbClr val="FFB900"/>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015AFDFD-6F9B-43DF-B693-21625DB89155}" vid="{8F96C4FC-BE91-4C0F-91E5-6BC38B62607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Microsoft_Inspire_Breakout_16x9_Template</Template>
  <TotalTime>0</TotalTime>
  <Words>1521</Words>
  <Application>Microsoft Office PowerPoint</Application>
  <PresentationFormat>Widescreen</PresentationFormat>
  <Paragraphs>285</Paragraphs>
  <Slides>26</Slides>
  <Notes>20</Notes>
  <HiddenSlides>2</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26</vt:i4>
      </vt:variant>
    </vt:vector>
  </HeadingPairs>
  <TitlesOfParts>
    <vt:vector size="40" baseType="lpstr">
      <vt:lpstr>Arial</vt:lpstr>
      <vt:lpstr>Arial Nova</vt:lpstr>
      <vt:lpstr>Calibri</vt:lpstr>
      <vt:lpstr>Consolas</vt:lpstr>
      <vt:lpstr>Courier New</vt:lpstr>
      <vt:lpstr>Segoe UI</vt:lpstr>
      <vt:lpstr>Segoe UI Light</vt:lpstr>
      <vt:lpstr>Segoe UI Semibold</vt:lpstr>
      <vt:lpstr>Segoe UI Semilight</vt:lpstr>
      <vt:lpstr>Wingdings</vt:lpstr>
      <vt:lpstr>Identity Airlift Template - Light</vt:lpstr>
      <vt:lpstr>Identity Airlift Template - Dark</vt:lpstr>
      <vt:lpstr>1_Black Template</vt:lpstr>
      <vt:lpstr>9-51056_Build 2019 Keynote_Light Gray Template</vt:lpstr>
      <vt:lpstr>Microsoft Graph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Microsoft Graph Toolkit &amp; Graph Explorer</vt:lpstr>
      <vt:lpstr>5 tips and tricks to become a Graph coder</vt:lpstr>
      <vt:lpstr>TIP 1 | Know the 7 basic operations</vt:lpstr>
      <vt:lpstr>POST/PATCH/PUT | no response required</vt:lpstr>
      <vt:lpstr>TIP 2 | Learn the 7 basic query parameters</vt:lpstr>
      <vt:lpstr>Querying data | Use projections</vt:lpstr>
      <vt:lpstr>Querying data | Use filters</vt:lpstr>
      <vt:lpstr>TIP 3 | Watch for server-side pagination</vt:lpstr>
      <vt:lpstr>PowerPoint Presentation</vt:lpstr>
      <vt:lpstr>TIP 4 | Track changes | Webhooks + Delta query</vt:lpstr>
      <vt:lpstr>TIP 5 | Used least privileged permissions</vt:lpstr>
      <vt:lpstr>5 tips and tricks to become a Graph coder</vt:lpstr>
      <vt:lpstr>Continuous Access Evaluation</vt:lpstr>
      <vt:lpstr>Great Session</vt:lpstr>
      <vt:lpstr>Migrate from Azure AD Graph</vt:lpstr>
      <vt:lpstr>Get started today</vt:lpstr>
      <vt:lpstr>Microsoft Graph Overview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2022-02-25T05:55:37Z</dcterms:created>
  <dcterms:modified xsi:type="dcterms:W3CDTF">2022-02-25T05:55:51Z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2022-02-25T05:55:49Z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d57e26ff-3229-4251-9277-837f08db7fd8</vt:lpwstr>
  </property>
  <property fmtid="{D5CDD505-2E9C-101B-9397-08002B2CF9AE}" pid="8" name="MSIP_Label_f42aa342-8706-4288-bd11-ebb85995028c_ContentBits">
    <vt:lpwstr>0</vt:lpwstr>
  </property>
</Properties>
</file>